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5" r:id="rId6"/>
    <p:sldId id="262" r:id="rId7"/>
    <p:sldId id="263" r:id="rId8"/>
    <p:sldId id="261" r:id="rId9"/>
    <p:sldId id="260" r:id="rId10"/>
    <p:sldId id="264" r:id="rId11"/>
  </p:sldIdLst>
  <p:sldSz cx="9144000" cy="6858000" type="screen4x3"/>
  <p:notesSz cx="6858000" cy="9144000"/>
  <p:defaultTextStyle>
    <a:defPPr>
      <a:defRPr lang="is-I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11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k99122\My%20Documents\My%20own%20documents\Fellsmork\fellsmork%20-%20formadur\Landgraedsluskogur%20og%20plontudagar\yfirlit%20yfir%20grodursetningu\Yfirlit%20Landgraedsluskoga%20Fellsmerkur%202008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k99122\My%20Documents\My%20own%20documents\Fellsmork\fellsmork%20-%20formadur\Landgraedsluskogur%20og%20plontudagar\yfirlit%20yfir%20grodursetningu\Yfirlit%20Landgraedsluskoga%20Fellsmerkur%202008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k99122\My%20Documents\My%20own%20documents\Fellsmork\fellsmork%20-%20formadur\Landgraedsluskogur%20og%20plontudagar\yfirlit%20yfir%20grodursetningu\Yfirlit%20Landgraedsluskoga%20Fellsmerkur%202008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k99122\My%20Documents\My%20own%20documents\Fellsmork\fellsmork%20-%20formadur\Landgraedsluskogur%20og%20plontudagar\yfirlit%20yfir%20grodursetningu\Yfirlit%20Landgraedsluskoga%20Fellsmerkur%202008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k99122\My%20Documents\My%20own%20documents\Fellsmork\fellsmork%20-%20formadur\Landgraedsluskogur%20og%20plontudagar\yfirlit%20yfir%20grodursetningu\Yfirlit%20Landgraedsluskoga%20Fellsmerkur%202008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k99122\My%20Documents\My%20own%20documents\Fellsmork\fellsmork%20-%20formadur\Landgraedsluskogur%20og%20plontudagar\yfirlit%20yfir%20grodursetningu\Yfirlit%20Landgraedsluskoga%20Fellsmerkur%202008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Documents%20and%20Settings\k99122\My%20Documents\My%20own%20documents\Fellsmork\fellsmork%20-%20formadur\Landgraedsluskogur%20og%20plontudagar\yfirlit%20yfir%20grodursetningu\Yfirlit%20Landgraedsluskoga%20Fellsmerkur%202008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k99122\My%20Documents\My%20own%20documents\Fellsmork\fellsmork%20-%20formadur\Landgraedsluskogur%20og%20plontudagar\yfirlit%20yfir%20grodursetningu\Yfirlit%20Landgraedsluskoga%20Fellsmerkur%202008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k99122\My%20Documents\My%20own%20documents\Fellsmork\fellsmork%20-%20formadur\Landgraedsluskogur%20og%20plontudagar\yfirlit%20yfir%20grodursetningu\Yfirlit%20Landgraedsluskoga%20Fellsmerkur%202008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k99122\My%20Documents\My%20own%20documents\Fellsmork\fellsmork%20-%20formadur\Landgraedsluskogur%20og%20plontudagar\yfirlit%20yfir%20grodursetningu\Yfirlit%20Landgraedsluskoga%20Fellsmerkur%202008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s-IS"/>
  <c:chart>
    <c:autoTitleDeleted val="1"/>
    <c:plotArea>
      <c:layout>
        <c:manualLayout>
          <c:layoutTarget val="inner"/>
          <c:xMode val="edge"/>
          <c:yMode val="edge"/>
          <c:x val="0.18698000752789531"/>
          <c:y val="5.3409172211490302E-2"/>
          <c:w val="0.6249279095159439"/>
          <c:h val="0.78115988689492988"/>
        </c:manualLayout>
      </c:layout>
      <c:pieChart>
        <c:varyColors val="1"/>
        <c:ser>
          <c:idx val="0"/>
          <c:order val="0"/>
          <c:tx>
            <c:v>svæði+Sheet1!$A$33S</c:v>
          </c:tx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dPt>
            <c:idx val="0"/>
            <c:spPr>
              <a:solidFill>
                <a:srgbClr val="FFFF99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"/>
            <c:spPr>
              <a:solidFill>
                <a:srgbClr val="CCFFCC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2"/>
            <c:spPr>
              <a:solidFill>
                <a:srgbClr val="FFFF0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3"/>
            <c:spPr>
              <a:solidFill>
                <a:srgbClr val="00FF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4"/>
            <c:spPr>
              <a:solidFill>
                <a:srgbClr val="660066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5"/>
            <c:spPr>
              <a:solidFill>
                <a:srgbClr val="FF808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6"/>
            <c:spPr>
              <a:solidFill>
                <a:srgbClr val="0066CC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2.9814042324190996E-2"/>
                  <c:y val="-0.10053959737133902"/>
                </c:manualLayout>
              </c:layout>
              <c:showLegendKey val="1"/>
              <c:showVal val="1"/>
              <c:showCatName val="1"/>
            </c:dLbl>
            <c:dLbl>
              <c:idx val="1"/>
              <c:layout>
                <c:manualLayout>
                  <c:x val="4.8668620186579824E-2"/>
                  <c:y val="4.4444133374394575E-2"/>
                </c:manualLayout>
              </c:layout>
              <c:dLblPos val="bestFit"/>
              <c:showLegendKey val="1"/>
              <c:showVal val="1"/>
              <c:showCatName val="1"/>
            </c:dLbl>
            <c:dLbl>
              <c:idx val="2"/>
              <c:layout>
                <c:manualLayout>
                  <c:x val="-2.0884309937754884E-2"/>
                  <c:y val="-3.1319466979486899E-2"/>
                </c:manualLayout>
              </c:layout>
              <c:showLegendKey val="1"/>
              <c:showVal val="1"/>
              <c:showCatName val="1"/>
            </c:dLbl>
            <c:dLbl>
              <c:idx val="3"/>
              <c:layout>
                <c:manualLayout>
                  <c:x val="0"/>
                  <c:y val="6.7141652335825858E-3"/>
                </c:manualLayout>
              </c:layout>
              <c:showLegendKey val="1"/>
              <c:showVal val="1"/>
              <c:showCatName val="1"/>
            </c:dLbl>
            <c:dLbl>
              <c:idx val="4"/>
              <c:layout>
                <c:manualLayout>
                  <c:x val="1.6267389289979579E-2"/>
                  <c:y val="-1.5899207479918027E-2"/>
                </c:manualLayout>
              </c:layout>
              <c:showLegendKey val="1"/>
              <c:showVal val="1"/>
              <c:showCatName val="1"/>
            </c:dLbl>
            <c:dLbl>
              <c:idx val="5"/>
              <c:layout>
                <c:manualLayout>
                  <c:x val="7.2011795413879157E-2"/>
                  <c:y val="4.5288963033350192E-2"/>
                </c:manualLayout>
              </c:layout>
              <c:showLegendKey val="1"/>
              <c:showVal val="1"/>
              <c:showCatName val="1"/>
            </c:dLbl>
            <c:dLbl>
              <c:idx val="6"/>
              <c:layout>
                <c:manualLayout>
                  <c:x val="-9.5201025697617622E-4"/>
                  <c:y val="2.3514837217957819E-2"/>
                </c:manualLayout>
              </c:layout>
              <c:showLegendKey val="1"/>
              <c:showVal val="1"/>
              <c:showCatName val="1"/>
            </c:dLbl>
            <c:spPr>
              <a:noFill/>
              <a:ln w="25400">
                <a:noFill/>
              </a:ln>
            </c:spPr>
            <c:showLegendKey val="1"/>
            <c:showVal val="1"/>
            <c:showCatName val="1"/>
          </c:dLbls>
          <c:cat>
            <c:strRef>
              <c:f>Sheet1!$B$46:$B$52</c:f>
              <c:strCache>
                <c:ptCount val="7"/>
                <c:pt idx="0">
                  <c:v>Heiðarbraut</c:v>
                </c:pt>
                <c:pt idx="1">
                  <c:v>Gilbraut</c:v>
                </c:pt>
                <c:pt idx="2">
                  <c:v>Hólsbraut</c:v>
                </c:pt>
                <c:pt idx="3">
                  <c:v>Dalbraut</c:v>
                </c:pt>
                <c:pt idx="4">
                  <c:v>keldudalur</c:v>
                </c:pt>
                <c:pt idx="5">
                  <c:v>Hlíðarbraut</c:v>
                </c:pt>
                <c:pt idx="6">
                  <c:v>Krókur</c:v>
                </c:pt>
              </c:strCache>
            </c:strRef>
          </c:cat>
          <c:val>
            <c:numRef>
              <c:f>Sheet1!$J$46:$J$52</c:f>
              <c:numCache>
                <c:formatCode>#,##0</c:formatCode>
                <c:ptCount val="7"/>
                <c:pt idx="0">
                  <c:v>1420</c:v>
                </c:pt>
                <c:pt idx="1">
                  <c:v>897</c:v>
                </c:pt>
                <c:pt idx="2">
                  <c:v>1179</c:v>
                </c:pt>
                <c:pt idx="3">
                  <c:v>321</c:v>
                </c:pt>
                <c:pt idx="4">
                  <c:v>2035</c:v>
                </c:pt>
                <c:pt idx="5">
                  <c:v>1084</c:v>
                </c:pt>
                <c:pt idx="6">
                  <c:v>1714</c:v>
                </c:pt>
              </c:numCache>
            </c:numRef>
          </c:val>
        </c:ser>
        <c:firstSliceAng val="110"/>
      </c:pieChart>
      <c:spPr>
        <a:noFill/>
        <a:ln w="25400">
          <a:noFill/>
        </a:ln>
      </c:spPr>
    </c:plotArea>
    <c:plotVisOnly val="1"/>
    <c:dispBlanksAs val="zero"/>
  </c:chart>
  <c:spPr>
    <a:solidFill>
      <a:srgbClr val="FFFFFF"/>
    </a:solidFill>
    <a:ln w="3175">
      <a:solidFill>
        <a:schemeClr val="bg1"/>
      </a:solidFill>
      <a:prstDash val="solid"/>
    </a:ln>
  </c:spPr>
  <c:txPr>
    <a:bodyPr/>
    <a:lstStyle/>
    <a:p>
      <a:pPr>
        <a:defRPr sz="16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is-I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s-IS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0.16596550431196114"/>
          <c:y val="0.21517773066466389"/>
          <c:w val="0.83393721618131122"/>
          <c:h val="0.78393819522798536"/>
        </c:manualLayout>
      </c:layout>
      <c:pie3DChart>
        <c:varyColors val="1"/>
        <c:ser>
          <c:idx val="0"/>
          <c:order val="0"/>
          <c:tx>
            <c:v>Trjátegund</c:v>
          </c:tx>
          <c:explosion val="25"/>
          <c:dPt>
            <c:idx val="0"/>
            <c:explosion val="8"/>
          </c:dPt>
          <c:cat>
            <c:strRef>
              <c:f>Sheet1!$B$6:$B$8</c:f>
              <c:strCache>
                <c:ptCount val="3"/>
                <c:pt idx="0">
                  <c:v>Birki</c:v>
                </c:pt>
                <c:pt idx="1">
                  <c:v>Sitkagreni</c:v>
                </c:pt>
                <c:pt idx="2">
                  <c:v>Blágreni</c:v>
                </c:pt>
              </c:strCache>
            </c:strRef>
          </c:cat>
          <c:val>
            <c:numRef>
              <c:f>Sheet1!$J$6:$J$8</c:f>
              <c:numCache>
                <c:formatCode>#,##0</c:formatCode>
                <c:ptCount val="3"/>
                <c:pt idx="0">
                  <c:v>10050</c:v>
                </c:pt>
                <c:pt idx="1">
                  <c:v>1480</c:v>
                </c:pt>
                <c:pt idx="2">
                  <c:v>469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9.829197595422362E-3"/>
          <c:y val="0.63518324672052384"/>
          <c:w val="0.27084947714869007"/>
          <c:h val="0.26647718864746234"/>
        </c:manualLayout>
      </c:layout>
      <c:txPr>
        <a:bodyPr/>
        <a:lstStyle/>
        <a:p>
          <a:pPr rtl="0">
            <a:defRPr sz="2000"/>
          </a:pPr>
          <a:endParaRPr lang="is-IS"/>
        </a:p>
      </c:txPr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s-IS"/>
  <c:chart>
    <c:title>
      <c:tx>
        <c:rich>
          <a:bodyPr/>
          <a:lstStyle/>
          <a:p>
            <a:pPr>
              <a:defRPr sz="24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is-IS" sz="2400" dirty="0"/>
              <a:t>Landgræðsluskógur á </a:t>
            </a:r>
            <a:r>
              <a:rPr lang="is-IS" sz="2400" dirty="0" smtClean="0"/>
              <a:t>Fellsmörk</a:t>
            </a:r>
            <a:br>
              <a:rPr lang="is-IS" sz="2400" dirty="0" smtClean="0"/>
            </a:br>
            <a:r>
              <a:rPr lang="is-IS" sz="2400" dirty="0" smtClean="0"/>
              <a:t>eftir </a:t>
            </a:r>
            <a:r>
              <a:rPr lang="is-IS" sz="2400" dirty="0"/>
              <a:t>svæðum - allar plöntur</a:t>
            </a:r>
          </a:p>
        </c:rich>
      </c:tx>
      <c:layout>
        <c:manualLayout>
          <c:xMode val="edge"/>
          <c:yMode val="edge"/>
          <c:x val="9.6336001596507188E-3"/>
          <c:y val="3.16519757853502E-2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8.4656230462257717E-2"/>
          <c:y val="0.1780106987415877"/>
          <c:w val="0.85538066196239448"/>
          <c:h val="0.65706890270791929"/>
        </c:manualLayout>
      </c:layout>
      <c:barChart>
        <c:barDir val="col"/>
        <c:grouping val="stacked"/>
        <c:ser>
          <c:idx val="1"/>
          <c:order val="0"/>
          <c:tx>
            <c:v>Svæði landnema</c:v>
          </c:tx>
          <c:spPr>
            <a:solidFill>
              <a:srgbClr val="FFFF99"/>
            </a:solidFill>
            <a:ln w="12700">
              <a:solidFill>
                <a:srgbClr val="000000"/>
              </a:solidFill>
              <a:prstDash val="solid"/>
            </a:ln>
          </c:spPr>
          <c:cat>
            <c:numRef>
              <c:f>Sheet1!$C$1:$J$1</c:f>
              <c:numCache>
                <c:formatCode>General</c:formatCode>
                <c:ptCount val="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</c:numCache>
            </c:numRef>
          </c:cat>
          <c:val>
            <c:numRef>
              <c:f>Sheet1!$C$53:$J$53</c:f>
              <c:numCache>
                <c:formatCode>#,##0</c:formatCode>
                <c:ptCount val="7"/>
                <c:pt idx="0">
                  <c:v>6656</c:v>
                </c:pt>
                <c:pt idx="1">
                  <c:v>6527</c:v>
                </c:pt>
                <c:pt idx="2">
                  <c:v>9300</c:v>
                </c:pt>
                <c:pt idx="3">
                  <c:v>6557</c:v>
                </c:pt>
                <c:pt idx="4">
                  <c:v>7637</c:v>
                </c:pt>
                <c:pt idx="5">
                  <c:v>5535</c:v>
                </c:pt>
                <c:pt idx="6">
                  <c:v>8650</c:v>
                </c:pt>
              </c:numCache>
            </c:numRef>
          </c:val>
        </c:ser>
        <c:ser>
          <c:idx val="0"/>
          <c:order val="1"/>
          <c:tx>
            <c:v>Sameiginleg svæði</c:v>
          </c:tx>
          <c:spPr>
            <a:solidFill>
              <a:srgbClr val="CCFFCC"/>
            </a:solidFill>
            <a:ln w="12700">
              <a:solidFill>
                <a:srgbClr val="000000"/>
              </a:solidFill>
              <a:prstDash val="solid"/>
            </a:ln>
          </c:spPr>
          <c:cat>
            <c:numRef>
              <c:f>Sheet1!$C$1:$J$1</c:f>
              <c:numCache>
                <c:formatCode>General</c:formatCode>
                <c:ptCount val="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</c:numCache>
            </c:numRef>
          </c:cat>
          <c:val>
            <c:numRef>
              <c:f>Sheet1!$C$42:$J$42</c:f>
              <c:numCache>
                <c:formatCode>#,##0</c:formatCode>
                <c:ptCount val="7"/>
                <c:pt idx="0">
                  <c:v>4280</c:v>
                </c:pt>
                <c:pt idx="1">
                  <c:v>4061</c:v>
                </c:pt>
                <c:pt idx="2">
                  <c:v>2890</c:v>
                </c:pt>
                <c:pt idx="3">
                  <c:v>2920</c:v>
                </c:pt>
                <c:pt idx="4">
                  <c:v>2680</c:v>
                </c:pt>
                <c:pt idx="5">
                  <c:v>2680</c:v>
                </c:pt>
                <c:pt idx="6">
                  <c:v>2680</c:v>
                </c:pt>
              </c:numCache>
            </c:numRef>
          </c:val>
        </c:ser>
        <c:ser>
          <c:idx val="2"/>
          <c:order val="2"/>
          <c:tx>
            <c:v>Óskráð</c:v>
          </c:tx>
          <c:spPr>
            <a:solidFill>
              <a:srgbClr val="FF0000"/>
            </a:solidFill>
            <a:ln>
              <a:solidFill>
                <a:sysClr val="windowText" lastClr="000000">
                  <a:lumMod val="85000"/>
                  <a:lumOff val="15000"/>
                </a:sysClr>
              </a:solidFill>
            </a:ln>
          </c:spPr>
          <c:val>
            <c:numRef>
              <c:f>Sheet1!$D$56:$J$56</c:f>
              <c:numCache>
                <c:formatCode>General</c:formatCode>
                <c:ptCount val="7"/>
                <c:pt idx="4" formatCode="#,##0">
                  <c:v>2156</c:v>
                </c:pt>
                <c:pt idx="5" formatCode="#,##0">
                  <c:v>4594</c:v>
                </c:pt>
                <c:pt idx="6" formatCode="#,##0">
                  <c:v>669</c:v>
                </c:pt>
              </c:numCache>
            </c:numRef>
          </c:val>
        </c:ser>
        <c:overlap val="100"/>
        <c:axId val="128912384"/>
        <c:axId val="128926848"/>
      </c:barChart>
      <c:catAx>
        <c:axId val="12891238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8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is-IS"/>
                  <a:t>Gróðursetningarár</a:t>
                </a:r>
              </a:p>
            </c:rich>
          </c:tx>
          <c:layout>
            <c:manualLayout>
              <c:xMode val="edge"/>
              <c:yMode val="edge"/>
              <c:x val="0.41799013790739692"/>
              <c:y val="0.9057603200674903"/>
            </c:manualLayout>
          </c:layout>
          <c:spPr>
            <a:noFill/>
            <a:ln w="25400">
              <a:noFill/>
            </a:ln>
          </c:spPr>
        </c:title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is-IS"/>
          </a:p>
        </c:txPr>
        <c:crossAx val="128926848"/>
        <c:crosses val="autoZero"/>
        <c:auto val="1"/>
        <c:lblAlgn val="ctr"/>
        <c:lblOffset val="100"/>
        <c:tickLblSkip val="1"/>
        <c:tickMarkSkip val="1"/>
      </c:catAx>
      <c:valAx>
        <c:axId val="128926848"/>
        <c:scaling>
          <c:orientation val="minMax"/>
        </c:scaling>
        <c:axPos val="l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title>
          <c:tx>
            <c:rich>
              <a:bodyPr rot="0" vert="horz"/>
              <a:lstStyle/>
              <a:p>
                <a:pPr algn="ctr">
                  <a:defRPr sz="8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is-IS"/>
                  <a:t>Fjöldi</a:t>
                </a:r>
              </a:p>
            </c:rich>
          </c:tx>
          <c:layout>
            <c:manualLayout>
              <c:xMode val="edge"/>
              <c:yMode val="edge"/>
              <c:x val="0.10405661660985831"/>
              <c:y val="0.19371752510113954"/>
            </c:manualLayout>
          </c:layout>
          <c:spPr>
            <a:noFill/>
            <a:ln w="25400">
              <a:noFill/>
            </a:ln>
          </c:spPr>
        </c:title>
        <c:numFmt formatCode="#,##0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is-IS"/>
          </a:p>
        </c:txPr>
        <c:crossAx val="128912384"/>
        <c:crosses val="autoZero"/>
        <c:crossBetween val="between"/>
        <c:majorUnit val="2500"/>
      </c:valAx>
      <c:spPr>
        <a:gradFill rotWithShape="0">
          <a:gsLst>
            <a:gs pos="0">
              <a:srgbClr val="FFFFFF"/>
            </a:gs>
            <a:gs pos="100000">
              <a:srgbClr val="FFFFFF">
                <a:gamma/>
                <a:shade val="48627"/>
                <a:invGamma/>
              </a:srgbClr>
            </a:gs>
          </a:gsLst>
          <a:lin ang="5400000" scaled="1"/>
        </a:gradFill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69887043286354622"/>
          <c:y val="2.2341358632968145E-2"/>
          <c:w val="0.27508654327714233"/>
          <c:h val="0.20652310480382444"/>
        </c:manualLayout>
      </c:layout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40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is-IS"/>
        </a:p>
      </c:txPr>
    </c:legend>
    <c:plotVisOnly val="1"/>
    <c:dispBlanksAs val="gap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is-I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s-IS"/>
  <c:chart>
    <c:title>
      <c:tx>
        <c:rich>
          <a:bodyPr/>
          <a:lstStyle/>
          <a:p>
            <a:pPr>
              <a:defRPr sz="2200" b="1"/>
            </a:pPr>
            <a:r>
              <a:rPr lang="is-IS" sz="2200" b="1"/>
              <a:t>Landgræðsluskógur á Fellsmörk eftir svæðum 
Allar plöntur - uppsöfnuð gildi</a:t>
            </a:r>
          </a:p>
        </c:rich>
      </c:tx>
      <c:layout>
        <c:manualLayout>
          <c:xMode val="edge"/>
          <c:yMode val="edge"/>
          <c:x val="1.6115813648293949E-2"/>
          <c:y val="2.182020997375329E-2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0.16049410358469687"/>
          <c:y val="0.19624217118997928"/>
          <c:w val="0.78130646030791839"/>
          <c:h val="0.67223382045929092"/>
        </c:manualLayout>
      </c:layout>
      <c:areaChart>
        <c:grouping val="stacked"/>
        <c:ser>
          <c:idx val="1"/>
          <c:order val="0"/>
          <c:tx>
            <c:v>Svæði landnema</c:v>
          </c:tx>
          <c:spPr>
            <a:solidFill>
              <a:srgbClr val="FFFF99"/>
            </a:solidFill>
            <a:ln w="12700">
              <a:solidFill>
                <a:srgbClr val="000000"/>
              </a:solidFill>
              <a:prstDash val="solid"/>
            </a:ln>
          </c:spPr>
          <c:cat>
            <c:numRef>
              <c:f>Sheet1!$C$1:$J$1</c:f>
              <c:numCache>
                <c:formatCode>General</c:formatCode>
                <c:ptCount val="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</c:numCache>
            </c:numRef>
          </c:cat>
          <c:val>
            <c:numRef>
              <c:f>Sheet1!$C$62:$J$62</c:f>
              <c:numCache>
                <c:formatCode>#,##0</c:formatCode>
                <c:ptCount val="7"/>
                <c:pt idx="0">
                  <c:v>6656</c:v>
                </c:pt>
                <c:pt idx="1">
                  <c:v>13183</c:v>
                </c:pt>
                <c:pt idx="2">
                  <c:v>22483</c:v>
                </c:pt>
                <c:pt idx="3">
                  <c:v>29040</c:v>
                </c:pt>
                <c:pt idx="4">
                  <c:v>36677</c:v>
                </c:pt>
                <c:pt idx="5">
                  <c:v>42212</c:v>
                </c:pt>
                <c:pt idx="6">
                  <c:v>50862</c:v>
                </c:pt>
              </c:numCache>
            </c:numRef>
          </c:val>
        </c:ser>
        <c:ser>
          <c:idx val="0"/>
          <c:order val="1"/>
          <c:tx>
            <c:v>Sameiginleg svæði</c:v>
          </c:tx>
          <c:spPr>
            <a:solidFill>
              <a:srgbClr val="CCFFCC"/>
            </a:solidFill>
            <a:ln w="12700">
              <a:solidFill>
                <a:srgbClr val="000000"/>
              </a:solidFill>
              <a:prstDash val="solid"/>
            </a:ln>
          </c:spPr>
          <c:cat>
            <c:numRef>
              <c:f>Sheet1!$C$1:$J$1</c:f>
              <c:numCache>
                <c:formatCode>General</c:formatCode>
                <c:ptCount val="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</c:numCache>
            </c:numRef>
          </c:cat>
          <c:val>
            <c:numRef>
              <c:f>Sheet1!$C$61:$J$61</c:f>
              <c:numCache>
                <c:formatCode>#,##0</c:formatCode>
                <c:ptCount val="7"/>
                <c:pt idx="0">
                  <c:v>4280</c:v>
                </c:pt>
                <c:pt idx="1">
                  <c:v>8341</c:v>
                </c:pt>
                <c:pt idx="2">
                  <c:v>11231</c:v>
                </c:pt>
                <c:pt idx="3">
                  <c:v>14151</c:v>
                </c:pt>
                <c:pt idx="4">
                  <c:v>16831</c:v>
                </c:pt>
                <c:pt idx="5">
                  <c:v>19511</c:v>
                </c:pt>
                <c:pt idx="6">
                  <c:v>22191</c:v>
                </c:pt>
              </c:numCache>
            </c:numRef>
          </c:val>
        </c:ser>
        <c:ser>
          <c:idx val="2"/>
          <c:order val="2"/>
          <c:tx>
            <c:v>Óskráð</c:v>
          </c:tx>
          <c:spPr>
            <a:solidFill>
              <a:srgbClr val="FF0000"/>
            </a:solidFill>
            <a:ln>
              <a:solidFill>
                <a:sysClr val="windowText" lastClr="000000">
                  <a:lumMod val="85000"/>
                  <a:lumOff val="15000"/>
                </a:sysClr>
              </a:solidFill>
            </a:ln>
          </c:spPr>
          <c:val>
            <c:numRef>
              <c:f>Sheet1!$D$63:$J$63</c:f>
              <c:numCache>
                <c:formatCode>#,##0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2156</c:v>
                </c:pt>
                <c:pt idx="5">
                  <c:v>6750</c:v>
                </c:pt>
                <c:pt idx="6">
                  <c:v>7419</c:v>
                </c:pt>
              </c:numCache>
            </c:numRef>
          </c:val>
        </c:ser>
        <c:axId val="128949248"/>
        <c:axId val="128967808"/>
      </c:areaChart>
      <c:catAx>
        <c:axId val="12894924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is-IS"/>
                  <a:t>Gróðursetningarár</a:t>
                </a:r>
              </a:p>
            </c:rich>
          </c:tx>
          <c:layout>
            <c:manualLayout>
              <c:xMode val="edge"/>
              <c:yMode val="edge"/>
              <c:x val="0.45679091020259827"/>
              <c:y val="0.92484342379958329"/>
            </c:manualLayout>
          </c:layout>
          <c:spPr>
            <a:noFill/>
            <a:ln w="25400">
              <a:noFill/>
            </a:ln>
          </c:spPr>
        </c:title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is-IS"/>
          </a:p>
        </c:txPr>
        <c:crossAx val="128967808"/>
        <c:crosses val="autoZero"/>
        <c:auto val="1"/>
        <c:lblAlgn val="ctr"/>
        <c:lblOffset val="100"/>
        <c:tickLblSkip val="1"/>
        <c:tickMarkSkip val="1"/>
      </c:catAx>
      <c:valAx>
        <c:axId val="128967808"/>
        <c:scaling>
          <c:orientation val="minMax"/>
        </c:scaling>
        <c:axPos val="l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title>
          <c:tx>
            <c:rich>
              <a:bodyPr rot="0" vert="horz"/>
              <a:lstStyle/>
              <a:p>
                <a:pPr algn="ctr">
                  <a:defRPr/>
                </a:pPr>
                <a:r>
                  <a:rPr lang="is-IS"/>
                  <a:t>Fjöldi</a:t>
                </a:r>
              </a:p>
            </c:rich>
          </c:tx>
          <c:layout>
            <c:manualLayout>
              <c:xMode val="edge"/>
              <c:yMode val="edge"/>
              <c:x val="0.17460347532840631"/>
              <c:y val="0.21711899791231751"/>
            </c:manualLayout>
          </c:layout>
          <c:spPr>
            <a:noFill/>
            <a:ln w="25400">
              <a:noFill/>
            </a:ln>
          </c:spPr>
        </c:title>
        <c:numFmt formatCode="#,##0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is-IS"/>
          </a:p>
        </c:txPr>
        <c:crossAx val="128949248"/>
        <c:crosses val="autoZero"/>
        <c:crossBetween val="midCat"/>
        <c:majorUnit val="10000"/>
      </c:valAx>
      <c:spPr>
        <a:gradFill rotWithShape="0">
          <a:gsLst>
            <a:gs pos="0">
              <a:srgbClr val="FFFFFF"/>
            </a:gs>
            <a:gs pos="100000">
              <a:srgbClr val="FFFFFF">
                <a:gamma/>
                <a:shade val="48627"/>
                <a:invGamma/>
              </a:srgbClr>
            </a:gs>
          </a:gsLst>
          <a:lin ang="5400000" scaled="1"/>
        </a:gradFill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71746062992125947"/>
          <c:y val="1.9048118985126861E-2"/>
          <c:w val="0.24489971566054242"/>
          <c:h val="0.15453514144065331"/>
        </c:manualLayout>
      </c:layout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400"/>
          </a:pPr>
          <a:endParaRPr lang="is-IS"/>
        </a:p>
      </c:txPr>
    </c:legend>
    <c:plotVisOnly val="1"/>
    <c:dispBlanksAs val="zero"/>
  </c:chart>
  <c:spPr>
    <a:solidFill>
      <a:srgbClr val="FFFFFF"/>
    </a:solidFill>
    <a:ln w="3175">
      <a:solidFill>
        <a:schemeClr val="bg1"/>
      </a:solidFill>
      <a:prstDash val="solid"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is-I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s-IS"/>
  <c:chart>
    <c:title>
      <c:tx>
        <c:rich>
          <a:bodyPr/>
          <a:lstStyle/>
          <a:p>
            <a:pPr>
              <a:defRPr sz="2400" b="1"/>
            </a:pPr>
            <a:r>
              <a:rPr lang="is-IS" sz="2400" b="1"/>
              <a:t>Landgræðsluskógur á Fellsmörk - sameiginleg gróðursetning</a:t>
            </a:r>
          </a:p>
        </c:rich>
      </c:tx>
      <c:layout>
        <c:manualLayout>
          <c:xMode val="edge"/>
          <c:yMode val="edge"/>
          <c:x val="0.10211625109361337"/>
          <c:y val="3.2002333041703142E-2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9.5986201983464872E-2"/>
          <c:y val="0.2369797693373854"/>
          <c:w val="0.67746653543307123"/>
          <c:h val="0.58854316340933011"/>
        </c:manualLayout>
      </c:layout>
      <c:barChart>
        <c:barDir val="col"/>
        <c:grouping val="stacked"/>
        <c:ser>
          <c:idx val="1"/>
          <c:order val="0"/>
          <c:tx>
            <c:strRef>
              <c:f>Sheet1!$B$29</c:f>
              <c:strCache>
                <c:ptCount val="1"/>
                <c:pt idx="0">
                  <c:v>Við Álftagróf (rimlahlið)</c:v>
                </c:pt>
              </c:strCache>
            </c:strRef>
          </c:tx>
          <c:spPr>
            <a:solidFill>
              <a:srgbClr val="FFFF99"/>
            </a:solidFill>
            <a:ln w="12700">
              <a:solidFill>
                <a:srgbClr val="000000"/>
              </a:solidFill>
              <a:prstDash val="solid"/>
            </a:ln>
          </c:spPr>
          <c:cat>
            <c:numRef>
              <c:f>Sheet1!$C$1:$J$1</c:f>
              <c:numCache>
                <c:formatCode>General</c:formatCode>
                <c:ptCount val="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</c:numCache>
            </c:numRef>
          </c:cat>
          <c:val>
            <c:numRef>
              <c:f>Sheet1!$C$29:$J$29</c:f>
              <c:numCache>
                <c:formatCode>General</c:formatCode>
                <c:ptCount val="7"/>
                <c:pt idx="0" formatCode="#,##0">
                  <c:v>2182</c:v>
                </c:pt>
              </c:numCache>
            </c:numRef>
          </c:val>
        </c:ser>
        <c:ser>
          <c:idx val="0"/>
          <c:order val="1"/>
          <c:tx>
            <c:strRef>
              <c:f>Sheet1!$B$33</c:f>
              <c:strCache>
                <c:ptCount val="1"/>
                <c:pt idx="0">
                  <c:v>Fyrir neðan Gilbraut</c:v>
                </c:pt>
              </c:strCache>
            </c:strRef>
          </c:tx>
          <c:spPr>
            <a:solidFill>
              <a:srgbClr val="CCFFCC"/>
            </a:solidFill>
            <a:ln w="12700">
              <a:solidFill>
                <a:srgbClr val="000000"/>
              </a:solidFill>
              <a:prstDash val="solid"/>
            </a:ln>
          </c:spPr>
          <c:cat>
            <c:numRef>
              <c:f>Sheet1!$C$1:$J$1</c:f>
              <c:numCache>
                <c:formatCode>General</c:formatCode>
                <c:ptCount val="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</c:numCache>
            </c:numRef>
          </c:cat>
          <c:val>
            <c:numRef>
              <c:f>Sheet1!$C$33:$J$33</c:f>
              <c:numCache>
                <c:formatCode>#,##0</c:formatCode>
                <c:ptCount val="7"/>
                <c:pt idx="1">
                  <c:v>906</c:v>
                </c:pt>
                <c:pt idx="2">
                  <c:v>1445</c:v>
                </c:pt>
              </c:numCache>
            </c:numRef>
          </c:val>
        </c:ser>
        <c:ser>
          <c:idx val="2"/>
          <c:order val="2"/>
          <c:tx>
            <c:strRef>
              <c:f>Sheet1!$B$37</c:f>
              <c:strCache>
                <c:ptCount val="1"/>
                <c:pt idx="0">
                  <c:v>Skot</c:v>
                </c:pt>
              </c:strCache>
            </c:strRef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cat>
            <c:numRef>
              <c:f>Sheet1!$C$1:$J$1</c:f>
              <c:numCache>
                <c:formatCode>General</c:formatCode>
                <c:ptCount val="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</c:numCache>
            </c:numRef>
          </c:cat>
          <c:val>
            <c:numRef>
              <c:f>Sheet1!$C$37:$J$37</c:f>
              <c:numCache>
                <c:formatCode>#,##0</c:formatCode>
                <c:ptCount val="7"/>
                <c:pt idx="0">
                  <c:v>1049</c:v>
                </c:pt>
                <c:pt idx="1">
                  <c:v>1040</c:v>
                </c:pt>
                <c:pt idx="3">
                  <c:v>1460</c:v>
                </c:pt>
              </c:numCache>
            </c:numRef>
          </c:val>
        </c:ser>
        <c:ser>
          <c:idx val="4"/>
          <c:order val="3"/>
          <c:tx>
            <c:strRef>
              <c:f>Sheet1!$B$34</c:f>
              <c:strCache>
                <c:ptCount val="1"/>
                <c:pt idx="0">
                  <c:v>Austurhlíðar Fells</c:v>
                </c:pt>
              </c:strCache>
            </c:strRef>
          </c:tx>
          <c:spPr>
            <a:solidFill>
              <a:srgbClr val="660066"/>
            </a:solidFill>
            <a:ln w="12700">
              <a:solidFill>
                <a:srgbClr val="000000"/>
              </a:solidFill>
              <a:prstDash val="solid"/>
            </a:ln>
          </c:spPr>
          <c:cat>
            <c:numRef>
              <c:f>Sheet1!$C$1:$J$1</c:f>
              <c:numCache>
                <c:formatCode>General</c:formatCode>
                <c:ptCount val="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</c:numCache>
            </c:numRef>
          </c:cat>
          <c:val>
            <c:numRef>
              <c:f>Sheet1!$C$34:$J$34</c:f>
              <c:numCache>
                <c:formatCode>#,##0</c:formatCode>
                <c:ptCount val="7"/>
                <c:pt idx="1">
                  <c:v>2115</c:v>
                </c:pt>
                <c:pt idx="2">
                  <c:v>1445</c:v>
                </c:pt>
                <c:pt idx="3">
                  <c:v>1460</c:v>
                </c:pt>
                <c:pt idx="4">
                  <c:v>2680</c:v>
                </c:pt>
                <c:pt idx="5">
                  <c:v>2680</c:v>
                </c:pt>
                <c:pt idx="6">
                  <c:v>2680</c:v>
                </c:pt>
              </c:numCache>
            </c:numRef>
          </c:val>
        </c:ser>
        <c:ser>
          <c:idx val="5"/>
          <c:order val="4"/>
          <c:tx>
            <c:strRef>
              <c:f>Sheet1!$B$32</c:f>
              <c:strCache>
                <c:ptCount val="1"/>
                <c:pt idx="0">
                  <c:v>Einbúi</c:v>
                </c:pt>
              </c:strCache>
            </c:strRef>
          </c:tx>
          <c:spPr>
            <a:solidFill>
              <a:srgbClr val="FF8080"/>
            </a:solidFill>
            <a:ln w="12700">
              <a:solidFill>
                <a:srgbClr val="000000"/>
              </a:solidFill>
              <a:prstDash val="solid"/>
            </a:ln>
          </c:spPr>
          <c:cat>
            <c:numRef>
              <c:f>Sheet1!$C$1:$J$1</c:f>
              <c:numCache>
                <c:formatCode>General</c:formatCode>
                <c:ptCount val="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</c:numCache>
            </c:numRef>
          </c:cat>
          <c:val>
            <c:numRef>
              <c:f>Sheet1!$D$32:$J$32</c:f>
              <c:numCache>
                <c:formatCode>General</c:formatCode>
                <c:ptCount val="7"/>
                <c:pt idx="0" formatCode="#,##0">
                  <c:v>1049</c:v>
                </c:pt>
              </c:numCache>
            </c:numRef>
          </c:val>
        </c:ser>
        <c:overlap val="100"/>
        <c:axId val="129143552"/>
        <c:axId val="129145472"/>
      </c:barChart>
      <c:catAx>
        <c:axId val="12914355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is-IS"/>
                  <a:t>Gróðursetningarár</a:t>
                </a:r>
              </a:p>
            </c:rich>
          </c:tx>
          <c:layout>
            <c:manualLayout>
              <c:xMode val="edge"/>
              <c:yMode val="edge"/>
              <c:x val="0.42408449239967311"/>
              <c:y val="0.90364813142937173"/>
            </c:manualLayout>
          </c:layout>
          <c:spPr>
            <a:noFill/>
            <a:ln w="25400">
              <a:noFill/>
            </a:ln>
          </c:spPr>
        </c:title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is-IS"/>
          </a:p>
        </c:txPr>
        <c:crossAx val="129145472"/>
        <c:crosses val="autoZero"/>
        <c:auto val="1"/>
        <c:lblAlgn val="ctr"/>
        <c:lblOffset val="100"/>
        <c:tickLblSkip val="1"/>
        <c:tickMarkSkip val="1"/>
      </c:catAx>
      <c:valAx>
        <c:axId val="129145472"/>
        <c:scaling>
          <c:orientation val="minMax"/>
        </c:scaling>
        <c:axPos val="l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title>
          <c:tx>
            <c:rich>
              <a:bodyPr rot="0" vert="horz"/>
              <a:lstStyle/>
              <a:p>
                <a:pPr algn="ctr">
                  <a:defRPr/>
                </a:pPr>
                <a:r>
                  <a:rPr lang="is-IS"/>
                  <a:t>Fjöldi</a:t>
                </a:r>
              </a:p>
            </c:rich>
          </c:tx>
          <c:layout>
            <c:manualLayout>
              <c:xMode val="edge"/>
              <c:yMode val="edge"/>
              <c:x val="0.10471222034559813"/>
              <c:y val="0.24479228920565091"/>
            </c:manualLayout>
          </c:layout>
          <c:spPr>
            <a:noFill/>
            <a:ln w="25400">
              <a:noFill/>
            </a:ln>
          </c:spPr>
        </c:title>
        <c:numFmt formatCode="#,##0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is-IS"/>
          </a:p>
        </c:txPr>
        <c:crossAx val="129143552"/>
        <c:crosses val="autoZero"/>
        <c:crossBetween val="between"/>
        <c:majorUnit val="2500"/>
      </c:valAx>
      <c:spPr>
        <a:gradFill rotWithShape="0">
          <a:gsLst>
            <a:gs pos="0">
              <a:srgbClr val="FFFFFF"/>
            </a:gs>
            <a:gs pos="100000">
              <a:srgbClr val="FFFFFF">
                <a:gamma/>
                <a:shade val="48627"/>
                <a:invGamma/>
              </a:srgbClr>
            </a:gs>
          </a:gsLst>
          <a:lin ang="5400000" scaled="1"/>
        </a:gradFill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80368821084864395"/>
          <c:y val="0.37453762029746296"/>
          <c:w val="0.17362587489063866"/>
          <c:h val="0.45098483522892985"/>
        </c:manualLayout>
      </c:layout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400"/>
          </a:pPr>
          <a:endParaRPr lang="is-IS"/>
        </a:p>
      </c:txPr>
    </c:legend>
    <c:plotVisOnly val="1"/>
    <c:dispBlanksAs val="gap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is-IS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s-IS"/>
  <c:chart>
    <c:title>
      <c:tx>
        <c:rich>
          <a:bodyPr/>
          <a:lstStyle/>
          <a:p>
            <a:pPr>
              <a:defRPr sz="2800" b="1"/>
            </a:pPr>
            <a:r>
              <a:rPr lang="is-IS" sz="2800" b="1"/>
              <a:t>Landgræðsluskógaplöntur eftir svæðum 2002 til 2008</a:t>
            </a:r>
          </a:p>
        </c:rich>
      </c:tx>
      <c:layout>
        <c:manualLayout>
          <c:xMode val="edge"/>
          <c:yMode val="edge"/>
          <c:x val="0.12555325896762903"/>
          <c:y val="2.1714202391367746E-2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0.20248939195100624"/>
          <c:y val="0.24860702828813061"/>
          <c:w val="0.53274382323684999"/>
          <c:h val="0.66592920353982465"/>
        </c:manualLayout>
      </c:layout>
      <c:pieChart>
        <c:varyColors val="1"/>
        <c:ser>
          <c:idx val="0"/>
          <c:order val="0"/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dPt>
            <c:idx val="0"/>
            <c:explosion val="46"/>
            <c:spPr>
              <a:solidFill>
                <a:srgbClr val="FF000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"/>
            <c:explosion val="17"/>
            <c:spPr>
              <a:pattFill prst="lgConfetti">
                <a:fgClr>
                  <a:srgbClr val="993366"/>
                </a:fgClr>
                <a:bgClr>
                  <a:srgbClr val="FFFFFF"/>
                </a:bgClr>
              </a:patt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2"/>
            <c:explosion val="17"/>
            <c:spPr>
              <a:pattFill prst="lgConfetti">
                <a:fgClr>
                  <a:srgbClr val="99CC00"/>
                </a:fgClr>
                <a:bgClr>
                  <a:srgbClr val="FFFFFF"/>
                </a:bgClr>
              </a:patt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3"/>
            <c:explosion val="15"/>
            <c:spPr>
              <a:pattFill prst="lgConfetti">
                <a:fgClr>
                  <a:srgbClr val="800000"/>
                </a:fgClr>
                <a:bgClr>
                  <a:srgbClr val="FFFFFF"/>
                </a:bgClr>
              </a:patt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4"/>
            <c:explosion val="21"/>
            <c:spPr>
              <a:pattFill prst="lgConfetti">
                <a:fgClr>
                  <a:srgbClr val="660066"/>
                </a:fgClr>
                <a:bgClr>
                  <a:srgbClr val="FFFFFF"/>
                </a:bgClr>
              </a:patt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5"/>
            <c:spPr>
              <a:solidFill>
                <a:srgbClr val="FF808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6"/>
            <c:spPr>
              <a:solidFill>
                <a:srgbClr val="0066CC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7"/>
            <c:spPr>
              <a:solidFill>
                <a:srgbClr val="CCCC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8"/>
            <c:spPr>
              <a:solidFill>
                <a:srgbClr val="00008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9"/>
            <c:spPr>
              <a:solidFill>
                <a:srgbClr val="FF00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0"/>
            <c:spPr>
              <a:solidFill>
                <a:srgbClr val="FFFF0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1"/>
            <c:spPr>
              <a:solidFill>
                <a:srgbClr val="00FF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-3.1587817147856537E-2"/>
                  <c:y val="1.6933945756780401E-2"/>
                </c:manualLayout>
              </c:layout>
              <c:showLegendKey val="1"/>
              <c:showVal val="1"/>
              <c:showCatName val="1"/>
            </c:dLbl>
            <c:dLbl>
              <c:idx val="1"/>
              <c:layout>
                <c:manualLayout>
                  <c:x val="9.3411526684164508E-3"/>
                  <c:y val="-2.9645669291338578E-2"/>
                </c:manualLayout>
              </c:layout>
              <c:showLegendKey val="1"/>
              <c:showVal val="1"/>
              <c:showCatName val="1"/>
            </c:dLbl>
            <c:dLbl>
              <c:idx val="2"/>
              <c:layout>
                <c:manualLayout>
                  <c:x val="2.1818077427821551E-2"/>
                  <c:y val="2.106065908428114E-2"/>
                </c:manualLayout>
              </c:layout>
              <c:showLegendKey val="1"/>
              <c:showVal val="1"/>
              <c:showCatName val="1"/>
            </c:dLbl>
            <c:dLbl>
              <c:idx val="3"/>
              <c:layout>
                <c:manualLayout>
                  <c:x val="1.6758530183727043E-3"/>
                  <c:y val="5.3783902012248502E-2"/>
                </c:manualLayout>
              </c:layout>
              <c:dLblPos val="bestFit"/>
              <c:showLegendKey val="1"/>
              <c:showVal val="1"/>
              <c:showCatName val="1"/>
            </c:dLbl>
            <c:dLbl>
              <c:idx val="4"/>
              <c:layout>
                <c:manualLayout>
                  <c:x val="-1.8562992125984252E-3"/>
                  <c:y val="-7.1784776902887159E-3"/>
                </c:manualLayout>
              </c:layout>
              <c:showLegendKey val="1"/>
              <c:showVal val="1"/>
              <c:showCatName val="1"/>
            </c:dLbl>
            <c:dLbl>
              <c:idx val="5"/>
              <c:layout>
                <c:manualLayout>
                  <c:x val="-3.6673009623797048E-2"/>
                  <c:y val="4.3958442694663147E-2"/>
                </c:manualLayout>
              </c:layout>
              <c:showLegendKey val="1"/>
              <c:showVal val="1"/>
              <c:showCatName val="1"/>
            </c:dLbl>
            <c:dLbl>
              <c:idx val="6"/>
              <c:layout>
                <c:manualLayout>
                  <c:x val="-3.7098479877515321E-2"/>
                  <c:y val="3.2933799941673981E-3"/>
                </c:manualLayout>
              </c:layout>
              <c:showLegendKey val="1"/>
              <c:showVal val="1"/>
              <c:showCatName val="1"/>
            </c:dLbl>
            <c:dLbl>
              <c:idx val="7"/>
              <c:layout>
                <c:manualLayout>
                  <c:x val="-3.9221237970253744E-2"/>
                  <c:y val="1.9279673374161567E-3"/>
                </c:manualLayout>
              </c:layout>
              <c:showLegendKey val="1"/>
              <c:showVal val="1"/>
              <c:showCatName val="1"/>
            </c:dLbl>
            <c:dLbl>
              <c:idx val="8"/>
              <c:layout>
                <c:manualLayout>
                  <c:x val="2.0817147856517951E-2"/>
                  <c:y val="5.8269174686497501E-3"/>
                </c:manualLayout>
              </c:layout>
              <c:showLegendKey val="1"/>
              <c:showVal val="1"/>
              <c:showCatName val="1"/>
            </c:dLbl>
            <c:dLbl>
              <c:idx val="10"/>
              <c:layout>
                <c:manualLayout>
                  <c:x val="-9.5832239720035003E-3"/>
                  <c:y val="-8.2926509186351735E-3"/>
                </c:manualLayout>
              </c:layout>
              <c:showLegendKey val="1"/>
              <c:showVal val="1"/>
              <c:showCatName val="1"/>
            </c:dLbl>
            <c:dLbl>
              <c:idx val="12"/>
              <c:layout>
                <c:manualLayout>
                  <c:x val="-2.1755468066491687E-2"/>
                  <c:y val="-2.1639836687080798E-2"/>
                </c:manualLayout>
              </c:layout>
              <c:showLegendKey val="1"/>
              <c:showVal val="1"/>
              <c:showCatName val="1"/>
            </c:dLbl>
            <c:spPr>
              <a:noFill/>
              <a:ln w="25400">
                <a:noFill/>
              </a:ln>
            </c:spPr>
            <c:showLegendKey val="1"/>
            <c:showVal val="1"/>
            <c:showCatName val="1"/>
          </c:dLbls>
          <c:cat>
            <c:strRef>
              <c:f>(Sheet1!$A$56,Sheet1!$B$29,Sheet1!$B$32,Sheet1!$B$33,Sheet1!$B$34,Sheet1!$B$37,Sheet1!$B$46,Sheet1!$B$47,Sheet1!$B$48,Sheet1!$B$49,Sheet1!$B$50,Sheet1!$B$51,Sheet1!$B$52)</c:f>
              <c:strCache>
                <c:ptCount val="13"/>
                <c:pt idx="0">
                  <c:v>Óskráð úthlutun</c:v>
                </c:pt>
                <c:pt idx="1">
                  <c:v>Við Álftagróf (rimlahlið)</c:v>
                </c:pt>
                <c:pt idx="2">
                  <c:v>Einbúi</c:v>
                </c:pt>
                <c:pt idx="3">
                  <c:v>Fyrir neðan Gilbraut</c:v>
                </c:pt>
                <c:pt idx="4">
                  <c:v>Austurhlíðar Fells</c:v>
                </c:pt>
                <c:pt idx="5">
                  <c:v>Skot</c:v>
                </c:pt>
                <c:pt idx="6">
                  <c:v>Heiðarbraut</c:v>
                </c:pt>
                <c:pt idx="7">
                  <c:v>Gilbraut</c:v>
                </c:pt>
                <c:pt idx="8">
                  <c:v>Hólsbraut</c:v>
                </c:pt>
                <c:pt idx="9">
                  <c:v>Dalbraut</c:v>
                </c:pt>
                <c:pt idx="10">
                  <c:v>keldudalur</c:v>
                </c:pt>
                <c:pt idx="11">
                  <c:v>Hlíðarbraut</c:v>
                </c:pt>
                <c:pt idx="12">
                  <c:v>Krókur</c:v>
                </c:pt>
              </c:strCache>
            </c:strRef>
          </c:cat>
          <c:val>
            <c:numRef>
              <c:f>(Sheet1!$L$56,Sheet1!$L$29,Sheet1!$L$32,Sheet1!$L$33,Sheet1!$L$34,Sheet1!$L$37,Sheet1!$L$46,Sheet1!$L$47,Sheet1!$L$48,Sheet1!$L$49,Sheet1!$L$50,Sheet1!$L$51,Sheet1!$L$52)</c:f>
              <c:numCache>
                <c:formatCode>#,##0</c:formatCode>
                <c:ptCount val="13"/>
                <c:pt idx="0">
                  <c:v>7419</c:v>
                </c:pt>
                <c:pt idx="1">
                  <c:v>2182</c:v>
                </c:pt>
                <c:pt idx="2">
                  <c:v>1049</c:v>
                </c:pt>
                <c:pt idx="3">
                  <c:v>2351</c:v>
                </c:pt>
                <c:pt idx="4">
                  <c:v>13060</c:v>
                </c:pt>
                <c:pt idx="5">
                  <c:v>3549</c:v>
                </c:pt>
                <c:pt idx="6">
                  <c:v>8886</c:v>
                </c:pt>
                <c:pt idx="7">
                  <c:v>7275</c:v>
                </c:pt>
                <c:pt idx="8">
                  <c:v>6161</c:v>
                </c:pt>
                <c:pt idx="9">
                  <c:v>879</c:v>
                </c:pt>
                <c:pt idx="10">
                  <c:v>8954</c:v>
                </c:pt>
                <c:pt idx="11">
                  <c:v>5949</c:v>
                </c:pt>
                <c:pt idx="12">
                  <c:v>12758</c:v>
                </c:pt>
              </c:numCache>
            </c:numRef>
          </c:val>
        </c:ser>
        <c:dLbls>
          <c:showLegendKey val="1"/>
          <c:showCatName val="1"/>
        </c:dLbls>
        <c:firstSliceAng val="40"/>
      </c:pieChart>
      <c:spPr>
        <a:noFill/>
        <a:ln w="25400">
          <a:noFill/>
        </a:ln>
      </c:spPr>
    </c:plotArea>
    <c:plotVisOnly val="1"/>
    <c:dispBlanksAs val="zero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4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is-IS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s-IS"/>
  <c:chart>
    <c:title>
      <c:tx>
        <c:rich>
          <a:bodyPr/>
          <a:lstStyle/>
          <a:p>
            <a:pPr>
              <a:defRPr sz="2800" b="1"/>
            </a:pPr>
            <a:r>
              <a:rPr lang="is-IS" sz="2800" b="1"/>
              <a:t>Landgræðsluskógur á Fellsmörk eftir svæðum - Öll svæði, uppsöfnuð gildi</a:t>
            </a:r>
          </a:p>
        </c:rich>
      </c:tx>
      <c:layout>
        <c:manualLayout>
          <c:xMode val="edge"/>
          <c:yMode val="edge"/>
          <c:x val="0.11478260869565217"/>
          <c:y val="3.0042949934354402E-2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8.347826086956521E-2"/>
          <c:y val="0.17167399962488217"/>
          <c:w val="0.61391304347826092"/>
          <c:h val="0.72746857341043869"/>
        </c:manualLayout>
      </c:layout>
      <c:areaChart>
        <c:grouping val="stacked"/>
        <c:ser>
          <c:idx val="1"/>
          <c:order val="0"/>
          <c:tx>
            <c:strRef>
              <c:f>Sheet1!$B$76</c:f>
              <c:strCache>
                <c:ptCount val="1"/>
                <c:pt idx="0">
                  <c:v>Krókur</c:v>
                </c:pt>
              </c:strCache>
            </c:strRef>
          </c:tx>
          <c:spPr>
            <a:solidFill>
              <a:srgbClr val="FFFF99"/>
            </a:solidFill>
            <a:ln w="12700">
              <a:solidFill>
                <a:srgbClr val="000000"/>
              </a:solidFill>
              <a:prstDash val="solid"/>
            </a:ln>
          </c:spPr>
          <c:cat>
            <c:numRef>
              <c:f>Sheet1!$D$1:$J$1</c:f>
              <c:numCache>
                <c:formatCode>General</c:formatCode>
                <c:ptCount val="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</c:numCache>
            </c:numRef>
          </c:cat>
          <c:val>
            <c:numRef>
              <c:f>Sheet1!$D$76:$J$76</c:f>
              <c:numCache>
                <c:formatCode>#,##0</c:formatCode>
                <c:ptCount val="7"/>
                <c:pt idx="0">
                  <c:v>1725</c:v>
                </c:pt>
                <c:pt idx="1">
                  <c:v>3246</c:v>
                </c:pt>
                <c:pt idx="2">
                  <c:v>5738</c:v>
                </c:pt>
                <c:pt idx="3">
                  <c:v>7505</c:v>
                </c:pt>
                <c:pt idx="4">
                  <c:v>9800</c:v>
                </c:pt>
                <c:pt idx="5">
                  <c:v>11044</c:v>
                </c:pt>
                <c:pt idx="6">
                  <c:v>12758</c:v>
                </c:pt>
              </c:numCache>
            </c:numRef>
          </c:val>
        </c:ser>
        <c:ser>
          <c:idx val="0"/>
          <c:order val="1"/>
          <c:tx>
            <c:strRef>
              <c:f>Sheet1!$B$75</c:f>
              <c:strCache>
                <c:ptCount val="1"/>
                <c:pt idx="0">
                  <c:v>Hlíðarbraut</c:v>
                </c:pt>
              </c:strCache>
            </c:strRef>
          </c:tx>
          <c:spPr>
            <a:solidFill>
              <a:srgbClr val="CCFFCC"/>
            </a:solidFill>
            <a:ln w="12700">
              <a:solidFill>
                <a:srgbClr val="000000"/>
              </a:solidFill>
              <a:prstDash val="solid"/>
            </a:ln>
          </c:spPr>
          <c:cat>
            <c:numRef>
              <c:f>Sheet1!$D$1:$J$1</c:f>
              <c:numCache>
                <c:formatCode>General</c:formatCode>
                <c:ptCount val="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</c:numCache>
            </c:numRef>
          </c:cat>
          <c:val>
            <c:numRef>
              <c:f>Sheet1!$C$75:$J$75</c:f>
              <c:numCache>
                <c:formatCode>#,##0</c:formatCode>
                <c:ptCount val="7"/>
                <c:pt idx="0">
                  <c:v>740</c:v>
                </c:pt>
                <c:pt idx="1">
                  <c:v>1730</c:v>
                </c:pt>
                <c:pt idx="2">
                  <c:v>2709</c:v>
                </c:pt>
                <c:pt idx="3">
                  <c:v>3353</c:v>
                </c:pt>
                <c:pt idx="4">
                  <c:v>4243</c:v>
                </c:pt>
                <c:pt idx="5">
                  <c:v>4865</c:v>
                </c:pt>
                <c:pt idx="6">
                  <c:v>5949</c:v>
                </c:pt>
              </c:numCache>
            </c:numRef>
          </c:val>
        </c:ser>
        <c:ser>
          <c:idx val="2"/>
          <c:order val="2"/>
          <c:tx>
            <c:strRef>
              <c:f>Sheet1!$B$74</c:f>
              <c:strCache>
                <c:ptCount val="1"/>
                <c:pt idx="0">
                  <c:v>keldudalur</c:v>
                </c:pt>
              </c:strCache>
            </c:strRef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cat>
            <c:numRef>
              <c:f>Sheet1!$D$1:$J$1</c:f>
              <c:numCache>
                <c:formatCode>General</c:formatCode>
                <c:ptCount val="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</c:numCache>
            </c:numRef>
          </c:cat>
          <c:val>
            <c:numRef>
              <c:f>Sheet1!$D$74:$J$74</c:f>
              <c:numCache>
                <c:formatCode>#,##0</c:formatCode>
                <c:ptCount val="7"/>
                <c:pt idx="0">
                  <c:v>1233</c:v>
                </c:pt>
                <c:pt idx="1">
                  <c:v>2500</c:v>
                </c:pt>
                <c:pt idx="2">
                  <c:v>3750</c:v>
                </c:pt>
                <c:pt idx="3">
                  <c:v>4889</c:v>
                </c:pt>
                <c:pt idx="4">
                  <c:v>6006</c:v>
                </c:pt>
                <c:pt idx="5">
                  <c:v>6919</c:v>
                </c:pt>
                <c:pt idx="6">
                  <c:v>8954</c:v>
                </c:pt>
              </c:numCache>
            </c:numRef>
          </c:val>
        </c:ser>
        <c:ser>
          <c:idx val="3"/>
          <c:order val="3"/>
          <c:tx>
            <c:strRef>
              <c:f>Sheet1!$B$73</c:f>
              <c:strCache>
                <c:ptCount val="1"/>
                <c:pt idx="0">
                  <c:v>Dalbraut</c:v>
                </c:pt>
              </c:strCache>
            </c:strRef>
          </c:tx>
          <c:spPr>
            <a:solidFill>
              <a:srgbClr val="00FFFF"/>
            </a:solidFill>
            <a:ln w="12700">
              <a:solidFill>
                <a:srgbClr val="000000"/>
              </a:solidFill>
              <a:prstDash val="solid"/>
            </a:ln>
          </c:spPr>
          <c:cat>
            <c:numRef>
              <c:f>Sheet1!$D$1:$J$1</c:f>
              <c:numCache>
                <c:formatCode>General</c:formatCode>
                <c:ptCount val="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</c:numCache>
            </c:numRef>
          </c:cat>
          <c:val>
            <c:numRef>
              <c:f>Sheet1!$C$73:$H$73</c:f>
              <c:numCache>
                <c:formatCode>#,##0</c:formatCode>
                <c:ptCount val="5"/>
                <c:pt idx="0">
                  <c:v>247</c:v>
                </c:pt>
                <c:pt idx="1">
                  <c:v>247</c:v>
                </c:pt>
                <c:pt idx="2">
                  <c:v>247</c:v>
                </c:pt>
                <c:pt idx="3">
                  <c:v>247</c:v>
                </c:pt>
                <c:pt idx="4">
                  <c:v>247</c:v>
                </c:pt>
              </c:numCache>
            </c:numRef>
          </c:val>
        </c:ser>
        <c:ser>
          <c:idx val="4"/>
          <c:order val="4"/>
          <c:tx>
            <c:strRef>
              <c:f>Sheet1!$B$72</c:f>
              <c:strCache>
                <c:ptCount val="1"/>
                <c:pt idx="0">
                  <c:v>Hólsbraut</c:v>
                </c:pt>
              </c:strCache>
            </c:strRef>
          </c:tx>
          <c:spPr>
            <a:solidFill>
              <a:srgbClr val="660066"/>
            </a:solidFill>
            <a:ln w="12700">
              <a:solidFill>
                <a:srgbClr val="000000"/>
              </a:solidFill>
              <a:prstDash val="solid"/>
            </a:ln>
          </c:spPr>
          <c:cat>
            <c:numRef>
              <c:f>Sheet1!$D$1:$J$1</c:f>
              <c:numCache>
                <c:formatCode>General</c:formatCode>
                <c:ptCount val="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</c:numCache>
            </c:numRef>
          </c:cat>
          <c:val>
            <c:numRef>
              <c:f>Sheet1!$C$72:$J$72</c:f>
              <c:numCache>
                <c:formatCode>#,##0</c:formatCode>
                <c:ptCount val="7"/>
                <c:pt idx="0">
                  <c:v>493</c:v>
                </c:pt>
                <c:pt idx="1">
                  <c:v>1070</c:v>
                </c:pt>
                <c:pt idx="2">
                  <c:v>2607</c:v>
                </c:pt>
                <c:pt idx="3">
                  <c:v>3335</c:v>
                </c:pt>
                <c:pt idx="4">
                  <c:v>4174</c:v>
                </c:pt>
                <c:pt idx="5">
                  <c:v>4982</c:v>
                </c:pt>
                <c:pt idx="6">
                  <c:v>6161</c:v>
                </c:pt>
              </c:numCache>
            </c:numRef>
          </c:val>
        </c:ser>
        <c:ser>
          <c:idx val="5"/>
          <c:order val="5"/>
          <c:tx>
            <c:strRef>
              <c:f>Sheet1!$B$71</c:f>
              <c:strCache>
                <c:ptCount val="1"/>
                <c:pt idx="0">
                  <c:v>Gilbraut</c:v>
                </c:pt>
              </c:strCache>
            </c:strRef>
          </c:tx>
          <c:spPr>
            <a:solidFill>
              <a:srgbClr val="FF8080"/>
            </a:solidFill>
            <a:ln w="12700">
              <a:solidFill>
                <a:srgbClr val="000000"/>
              </a:solidFill>
              <a:prstDash val="solid"/>
            </a:ln>
          </c:spPr>
          <c:cat>
            <c:numRef>
              <c:f>Sheet1!$D$1:$J$1</c:f>
              <c:numCache>
                <c:formatCode>General</c:formatCode>
                <c:ptCount val="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</c:numCache>
            </c:numRef>
          </c:cat>
          <c:val>
            <c:numRef>
              <c:f>Sheet1!$C$71:$J$71</c:f>
              <c:numCache>
                <c:formatCode>#,##0</c:formatCode>
                <c:ptCount val="7"/>
                <c:pt idx="0">
                  <c:v>739</c:v>
                </c:pt>
                <c:pt idx="1">
                  <c:v>1822</c:v>
                </c:pt>
                <c:pt idx="2">
                  <c:v>3434</c:v>
                </c:pt>
                <c:pt idx="3">
                  <c:v>4688</c:v>
                </c:pt>
                <c:pt idx="4">
                  <c:v>6049</c:v>
                </c:pt>
                <c:pt idx="5">
                  <c:v>6378</c:v>
                </c:pt>
                <c:pt idx="6">
                  <c:v>7275</c:v>
                </c:pt>
              </c:numCache>
            </c:numRef>
          </c:val>
        </c:ser>
        <c:ser>
          <c:idx val="6"/>
          <c:order val="6"/>
          <c:tx>
            <c:strRef>
              <c:f>Sheet1!$B$70</c:f>
              <c:strCache>
                <c:ptCount val="1"/>
                <c:pt idx="0">
                  <c:v>Heiðarbraut</c:v>
                </c:pt>
              </c:strCache>
            </c:strRef>
          </c:tx>
          <c:spPr>
            <a:solidFill>
              <a:srgbClr val="0066CC"/>
            </a:solidFill>
            <a:ln w="12700">
              <a:solidFill>
                <a:srgbClr val="000000"/>
              </a:solidFill>
              <a:prstDash val="solid"/>
            </a:ln>
          </c:spPr>
          <c:cat>
            <c:numRef>
              <c:f>Sheet1!$D$1:$J$1</c:f>
              <c:numCache>
                <c:formatCode>General</c:formatCode>
                <c:ptCount val="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</c:numCache>
            </c:numRef>
          </c:cat>
          <c:val>
            <c:numRef>
              <c:f>Sheet1!$D$70:$J$70</c:f>
              <c:numCache>
                <c:formatCode>#,##0</c:formatCode>
                <c:ptCount val="7"/>
                <c:pt idx="0">
                  <c:v>1479</c:v>
                </c:pt>
                <c:pt idx="1">
                  <c:v>2568</c:v>
                </c:pt>
                <c:pt idx="2">
                  <c:v>3998</c:v>
                </c:pt>
                <c:pt idx="3">
                  <c:v>5023</c:v>
                </c:pt>
                <c:pt idx="4">
                  <c:v>6158</c:v>
                </c:pt>
                <c:pt idx="5">
                  <c:v>7466</c:v>
                </c:pt>
                <c:pt idx="6">
                  <c:v>8886</c:v>
                </c:pt>
              </c:numCache>
            </c:numRef>
          </c:val>
        </c:ser>
        <c:ser>
          <c:idx val="7"/>
          <c:order val="7"/>
          <c:tx>
            <c:strRef>
              <c:f>Sheet1!$B$70</c:f>
              <c:strCache>
                <c:ptCount val="1"/>
                <c:pt idx="0">
                  <c:v>Heiðarbraut</c:v>
                </c:pt>
              </c:strCache>
            </c:strRef>
          </c:tx>
          <c:spPr>
            <a:solidFill>
              <a:srgbClr val="CCCCFF"/>
            </a:solidFill>
            <a:ln w="12700">
              <a:solidFill>
                <a:srgbClr val="000000"/>
              </a:solidFill>
              <a:prstDash val="solid"/>
            </a:ln>
          </c:spPr>
          <c:cat>
            <c:numRef>
              <c:f>Sheet1!$D$1:$J$1</c:f>
              <c:numCache>
                <c:formatCode>General</c:formatCode>
                <c:ptCount val="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</c:numCache>
            </c:numRef>
          </c:cat>
          <c:val>
            <c:numRef>
              <c:f>Sheet1!$C$70:$J$70</c:f>
              <c:numCache>
                <c:formatCode>#,##0</c:formatCode>
                <c:ptCount val="7"/>
                <c:pt idx="0">
                  <c:v>1479</c:v>
                </c:pt>
                <c:pt idx="1">
                  <c:v>2568</c:v>
                </c:pt>
                <c:pt idx="2">
                  <c:v>3998</c:v>
                </c:pt>
                <c:pt idx="3">
                  <c:v>5023</c:v>
                </c:pt>
                <c:pt idx="4">
                  <c:v>6158</c:v>
                </c:pt>
                <c:pt idx="5">
                  <c:v>7466</c:v>
                </c:pt>
                <c:pt idx="6">
                  <c:v>8886</c:v>
                </c:pt>
              </c:numCache>
            </c:numRef>
          </c:val>
        </c:ser>
        <c:ser>
          <c:idx val="8"/>
          <c:order val="8"/>
          <c:tx>
            <c:strRef>
              <c:f>Sheet1!$B$69</c:f>
              <c:strCache>
                <c:ptCount val="1"/>
                <c:pt idx="0">
                  <c:v>Austurhlíðar Fells</c:v>
                </c:pt>
              </c:strCache>
            </c:strRef>
          </c:tx>
          <c:spPr>
            <a:solidFill>
              <a:srgbClr val="000080"/>
            </a:solidFill>
            <a:ln w="12700">
              <a:solidFill>
                <a:srgbClr val="000000"/>
              </a:solidFill>
              <a:prstDash val="solid"/>
            </a:ln>
          </c:spPr>
          <c:cat>
            <c:numRef>
              <c:f>Sheet1!$D$1:$J$1</c:f>
              <c:numCache>
                <c:formatCode>General</c:formatCode>
                <c:ptCount val="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</c:numCache>
            </c:numRef>
          </c:cat>
          <c:val>
            <c:numRef>
              <c:f>Sheet1!$C$69:$J$69</c:f>
              <c:numCache>
                <c:formatCode>#,##0</c:formatCode>
                <c:ptCount val="7"/>
                <c:pt idx="0">
                  <c:v>0</c:v>
                </c:pt>
                <c:pt idx="1">
                  <c:v>2115</c:v>
                </c:pt>
                <c:pt idx="2">
                  <c:v>3560</c:v>
                </c:pt>
                <c:pt idx="3">
                  <c:v>5020</c:v>
                </c:pt>
                <c:pt idx="4">
                  <c:v>7700</c:v>
                </c:pt>
                <c:pt idx="5">
                  <c:v>10380</c:v>
                </c:pt>
                <c:pt idx="6">
                  <c:v>13060</c:v>
                </c:pt>
              </c:numCache>
            </c:numRef>
          </c:val>
        </c:ser>
        <c:ser>
          <c:idx val="9"/>
          <c:order val="9"/>
          <c:tx>
            <c:strRef>
              <c:f>Sheet1!$B$68</c:f>
              <c:strCache>
                <c:ptCount val="1"/>
                <c:pt idx="0">
                  <c:v>Fyrir neðan Gilbraut</c:v>
                </c:pt>
              </c:strCache>
            </c:strRef>
          </c:tx>
          <c:spPr>
            <a:solidFill>
              <a:srgbClr val="FF00FF"/>
            </a:solidFill>
            <a:ln w="12700">
              <a:solidFill>
                <a:srgbClr val="000000"/>
              </a:solidFill>
              <a:prstDash val="solid"/>
            </a:ln>
          </c:spPr>
          <c:cat>
            <c:numRef>
              <c:f>Sheet1!$D$1:$J$1</c:f>
              <c:numCache>
                <c:formatCode>General</c:formatCode>
                <c:ptCount val="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</c:numCache>
            </c:numRef>
          </c:cat>
          <c:val>
            <c:numRef>
              <c:f>Sheet1!$D$68:$J$68</c:f>
              <c:numCache>
                <c:formatCode>#,##0</c:formatCode>
                <c:ptCount val="7"/>
                <c:pt idx="0">
                  <c:v>0</c:v>
                </c:pt>
                <c:pt idx="1">
                  <c:v>906</c:v>
                </c:pt>
                <c:pt idx="2">
                  <c:v>2351</c:v>
                </c:pt>
                <c:pt idx="3">
                  <c:v>2351</c:v>
                </c:pt>
                <c:pt idx="4">
                  <c:v>2351</c:v>
                </c:pt>
                <c:pt idx="5">
                  <c:v>2351</c:v>
                </c:pt>
                <c:pt idx="6">
                  <c:v>2351</c:v>
                </c:pt>
              </c:numCache>
            </c:numRef>
          </c:val>
        </c:ser>
        <c:ser>
          <c:idx val="10"/>
          <c:order val="10"/>
          <c:tx>
            <c:strRef>
              <c:f>Sheet1!$B$67</c:f>
              <c:strCache>
                <c:ptCount val="1"/>
                <c:pt idx="0">
                  <c:v>Einbúi</c:v>
                </c:pt>
              </c:strCache>
            </c:strRef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cat>
            <c:numRef>
              <c:f>Sheet1!$D$1:$J$1</c:f>
              <c:numCache>
                <c:formatCode>General</c:formatCode>
                <c:ptCount val="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</c:numCache>
            </c:numRef>
          </c:cat>
          <c:val>
            <c:numRef>
              <c:f>Sheet1!$D$67:$J$67</c:f>
              <c:numCache>
                <c:formatCode>#,##0</c:formatCode>
                <c:ptCount val="7"/>
                <c:pt idx="0">
                  <c:v>1049</c:v>
                </c:pt>
                <c:pt idx="1">
                  <c:v>1049</c:v>
                </c:pt>
                <c:pt idx="2">
                  <c:v>1049</c:v>
                </c:pt>
                <c:pt idx="3">
                  <c:v>1049</c:v>
                </c:pt>
                <c:pt idx="4">
                  <c:v>1049</c:v>
                </c:pt>
                <c:pt idx="5">
                  <c:v>1049</c:v>
                </c:pt>
                <c:pt idx="6">
                  <c:v>1049</c:v>
                </c:pt>
              </c:numCache>
            </c:numRef>
          </c:val>
        </c:ser>
        <c:ser>
          <c:idx val="11"/>
          <c:order val="11"/>
          <c:tx>
            <c:v>Óskráð</c:v>
          </c:tx>
          <c:spPr>
            <a:solidFill>
              <a:srgbClr val="FF0000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c:spPr>
          <c:val>
            <c:numRef>
              <c:f>Sheet1!$D$63:$J$63</c:f>
              <c:numCache>
                <c:formatCode>#,##0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2156</c:v>
                </c:pt>
                <c:pt idx="5">
                  <c:v>6750</c:v>
                </c:pt>
                <c:pt idx="6">
                  <c:v>7419</c:v>
                </c:pt>
              </c:numCache>
            </c:numRef>
          </c:val>
        </c:ser>
        <c:axId val="129392000"/>
        <c:axId val="129398272"/>
      </c:areaChart>
      <c:catAx>
        <c:axId val="12939200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is-IS"/>
                  <a:t>Gróðursetningarár</a:t>
                </a:r>
              </a:p>
            </c:rich>
          </c:tx>
          <c:layout>
            <c:manualLayout>
              <c:xMode val="edge"/>
              <c:yMode val="edge"/>
              <c:x val="0.2973913043478264"/>
              <c:y val="0.94635292293216289"/>
            </c:manualLayout>
          </c:layout>
          <c:spPr>
            <a:noFill/>
            <a:ln w="25400">
              <a:noFill/>
            </a:ln>
          </c:spPr>
        </c:title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is-IS"/>
          </a:p>
        </c:txPr>
        <c:crossAx val="129398272"/>
        <c:crosses val="autoZero"/>
        <c:auto val="1"/>
        <c:lblAlgn val="ctr"/>
        <c:lblOffset val="100"/>
        <c:tickLblSkip val="1"/>
        <c:tickMarkSkip val="1"/>
      </c:catAx>
      <c:valAx>
        <c:axId val="129398272"/>
        <c:scaling>
          <c:orientation val="minMax"/>
          <c:max val="90000"/>
        </c:scaling>
        <c:axPos val="l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title>
          <c:tx>
            <c:rich>
              <a:bodyPr rot="0" vert="horz"/>
              <a:lstStyle/>
              <a:p>
                <a:pPr algn="ctr">
                  <a:defRPr/>
                </a:pPr>
                <a:r>
                  <a:rPr lang="is-IS"/>
                  <a:t>Fjöldi</a:t>
                </a:r>
              </a:p>
            </c:rich>
          </c:tx>
          <c:layout>
            <c:manualLayout>
              <c:xMode val="edge"/>
              <c:yMode val="edge"/>
              <c:x val="8.5217391304347828E-2"/>
              <c:y val="0.20171694955923691"/>
            </c:manualLayout>
          </c:layout>
          <c:spPr>
            <a:noFill/>
            <a:ln w="25400">
              <a:noFill/>
            </a:ln>
          </c:spPr>
        </c:title>
        <c:numFmt formatCode="#,##0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is-IS"/>
          </a:p>
        </c:txPr>
        <c:crossAx val="129392000"/>
        <c:crosses val="autoZero"/>
        <c:crossBetween val="midCat"/>
        <c:majorUnit val="10000"/>
      </c:valAx>
      <c:spPr>
        <a:gradFill rotWithShape="0">
          <a:gsLst>
            <a:gs pos="0">
              <a:srgbClr val="FFFFFF"/>
            </a:gs>
            <a:gs pos="100000">
              <a:srgbClr val="FFFFFF">
                <a:gamma/>
                <a:shade val="48627"/>
                <a:invGamma/>
              </a:srgbClr>
            </a:gs>
          </a:gsLst>
          <a:lin ang="5400000" scaled="1"/>
        </a:gradFill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7721739130434796"/>
          <c:y val="0.31545097431072167"/>
          <c:w val="0.20618527039836898"/>
          <c:h val="0.5115906863573384"/>
        </c:manualLayout>
      </c:layout>
      <c:spPr>
        <a:pattFill prst="pct20">
          <a:fgClr>
            <a:srgbClr val="C0C0C0"/>
          </a:fgClr>
          <a:bgClr>
            <a:srgbClr val="FFFFFF"/>
          </a:bgClr>
        </a:patt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400"/>
          </a:pPr>
          <a:endParaRPr lang="is-IS"/>
        </a:p>
      </c:txPr>
    </c:legend>
    <c:plotVisOnly val="1"/>
    <c:dispBlanksAs val="zero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is-IS"/>
    </a:p>
  </c:txPr>
  <c:externalData r:id="rId1"/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s-IS"/>
  <c:chart>
    <c:title>
      <c:tx>
        <c:rich>
          <a:bodyPr/>
          <a:lstStyle/>
          <a:p>
            <a:pPr>
              <a:defRPr sz="2400" b="1"/>
            </a:pPr>
            <a:r>
              <a:rPr lang="is-IS" sz="2400" b="1"/>
              <a:t>Landgræðsluskógur á Fellsmörk eftir tegundum - allar plöntur</a:t>
            </a:r>
          </a:p>
        </c:rich>
      </c:tx>
      <c:layout>
        <c:manualLayout>
          <c:xMode val="edge"/>
          <c:yMode val="edge"/>
          <c:x val="7.1891654805227287E-2"/>
          <c:y val="6.4439597754868932E-2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9.5986201983464872E-2"/>
          <c:y val="0.2369797693373854"/>
          <c:w val="0.73996656177140097"/>
          <c:h val="0.58854316340933022"/>
        </c:manualLayout>
      </c:layout>
      <c:barChart>
        <c:barDir val="col"/>
        <c:grouping val="stacked"/>
        <c:ser>
          <c:idx val="1"/>
          <c:order val="0"/>
          <c:tx>
            <c:strRef>
              <c:f>Sheet1!$B$5</c:f>
              <c:strCache>
                <c:ptCount val="1"/>
                <c:pt idx="0">
                  <c:v>Alaskaösp</c:v>
                </c:pt>
              </c:strCache>
            </c:strRef>
          </c:tx>
          <c:spPr>
            <a:solidFill>
              <a:srgbClr val="FFFF99"/>
            </a:solidFill>
            <a:ln w="12700">
              <a:solidFill>
                <a:srgbClr val="000000"/>
              </a:solidFill>
              <a:prstDash val="solid"/>
            </a:ln>
          </c:spPr>
          <c:cat>
            <c:numRef>
              <c:f>Sheet1!$C$1:$J$1</c:f>
              <c:numCache>
                <c:formatCode>General</c:formatCode>
                <c:ptCount val="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</c:numCache>
            </c:numRef>
          </c:cat>
          <c:val>
            <c:numRef>
              <c:f>Sheet1!$C$5:$J$5</c:f>
              <c:numCache>
                <c:formatCode>#,##0</c:formatCode>
                <c:ptCount val="7"/>
                <c:pt idx="0">
                  <c:v>1750</c:v>
                </c:pt>
                <c:pt idx="1">
                  <c:v>1295</c:v>
                </c:pt>
                <c:pt idx="2">
                  <c:v>770</c:v>
                </c:pt>
              </c:numCache>
            </c:numRef>
          </c:val>
        </c:ser>
        <c:ser>
          <c:idx val="0"/>
          <c:order val="1"/>
          <c:tx>
            <c:strRef>
              <c:f>Sheet1!$B$6</c:f>
              <c:strCache>
                <c:ptCount val="1"/>
                <c:pt idx="0">
                  <c:v>Birki</c:v>
                </c:pt>
              </c:strCache>
            </c:strRef>
          </c:tx>
          <c:spPr>
            <a:solidFill>
              <a:srgbClr val="CCFFCC"/>
            </a:solidFill>
            <a:ln w="12700">
              <a:solidFill>
                <a:srgbClr val="000000"/>
              </a:solidFill>
              <a:prstDash val="solid"/>
            </a:ln>
          </c:spPr>
          <c:cat>
            <c:numRef>
              <c:f>Sheet1!$C$1:$J$1</c:f>
              <c:numCache>
                <c:formatCode>General</c:formatCode>
                <c:ptCount val="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</c:numCache>
            </c:numRef>
          </c:cat>
          <c:val>
            <c:numRef>
              <c:f>Sheet1!$C$6:$J$6</c:f>
              <c:numCache>
                <c:formatCode>#,##0</c:formatCode>
                <c:ptCount val="7"/>
                <c:pt idx="0">
                  <c:v>5628</c:v>
                </c:pt>
                <c:pt idx="1">
                  <c:v>7303</c:v>
                </c:pt>
                <c:pt idx="2">
                  <c:v>7940</c:v>
                </c:pt>
                <c:pt idx="3">
                  <c:v>7638</c:v>
                </c:pt>
                <c:pt idx="4">
                  <c:v>9313</c:v>
                </c:pt>
                <c:pt idx="5">
                  <c:v>9648</c:v>
                </c:pt>
                <c:pt idx="6">
                  <c:v>10050</c:v>
                </c:pt>
              </c:numCache>
            </c:numRef>
          </c:val>
        </c:ser>
        <c:ser>
          <c:idx val="2"/>
          <c:order val="2"/>
          <c:tx>
            <c:strRef>
              <c:f>Sheet1!$B$7</c:f>
              <c:strCache>
                <c:ptCount val="1"/>
                <c:pt idx="0">
                  <c:v>Sitkagreni</c:v>
                </c:pt>
              </c:strCache>
            </c:strRef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cat>
            <c:numRef>
              <c:f>Sheet1!$C$1:$J$1</c:f>
              <c:numCache>
                <c:formatCode>General</c:formatCode>
                <c:ptCount val="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</c:numCache>
            </c:numRef>
          </c:cat>
          <c:val>
            <c:numRef>
              <c:f>Sheet1!$C$7:$J$7</c:f>
              <c:numCache>
                <c:formatCode>General</c:formatCode>
                <c:ptCount val="7"/>
                <c:pt idx="0" formatCode="#,##0">
                  <c:v>2320</c:v>
                </c:pt>
                <c:pt idx="4" formatCode="#,##0">
                  <c:v>1608</c:v>
                </c:pt>
                <c:pt idx="5" formatCode="#,##0">
                  <c:v>1610</c:v>
                </c:pt>
                <c:pt idx="6" formatCode="#,##0">
                  <c:v>1480</c:v>
                </c:pt>
              </c:numCache>
            </c:numRef>
          </c:val>
        </c:ser>
        <c:ser>
          <c:idx val="3"/>
          <c:order val="3"/>
          <c:tx>
            <c:strRef>
              <c:f>Sheet1!$B$8</c:f>
              <c:strCache>
                <c:ptCount val="1"/>
                <c:pt idx="0">
                  <c:v>Blágreni</c:v>
                </c:pt>
              </c:strCache>
            </c:strRef>
          </c:tx>
          <c:spPr>
            <a:solidFill>
              <a:srgbClr val="00FFFF"/>
            </a:solidFill>
            <a:ln w="12700">
              <a:solidFill>
                <a:srgbClr val="000000"/>
              </a:solidFill>
              <a:prstDash val="solid"/>
            </a:ln>
          </c:spPr>
          <c:cat>
            <c:numRef>
              <c:f>Sheet1!$C$1:$J$1</c:f>
              <c:numCache>
                <c:formatCode>General</c:formatCode>
                <c:ptCount val="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</c:numCache>
            </c:numRef>
          </c:cat>
          <c:val>
            <c:numRef>
              <c:f>Sheet1!$C$8:$J$8</c:f>
              <c:numCache>
                <c:formatCode>General</c:formatCode>
                <c:ptCount val="7"/>
                <c:pt idx="0" formatCode="#,##0">
                  <c:v>660</c:v>
                </c:pt>
                <c:pt idx="2" formatCode="#,##0">
                  <c:v>420</c:v>
                </c:pt>
                <c:pt idx="6" formatCode="#,##0">
                  <c:v>469</c:v>
                </c:pt>
              </c:numCache>
            </c:numRef>
          </c:val>
        </c:ser>
        <c:ser>
          <c:idx val="4"/>
          <c:order val="4"/>
          <c:tx>
            <c:strRef>
              <c:f>Sheet1!$B$9</c:f>
              <c:strCache>
                <c:ptCount val="1"/>
                <c:pt idx="0">
                  <c:v>Fura</c:v>
                </c:pt>
              </c:strCache>
            </c:strRef>
          </c:tx>
          <c:spPr>
            <a:solidFill>
              <a:srgbClr val="660066"/>
            </a:solidFill>
            <a:ln w="12700">
              <a:solidFill>
                <a:srgbClr val="000000"/>
              </a:solidFill>
              <a:prstDash val="solid"/>
            </a:ln>
          </c:spPr>
          <c:cat>
            <c:numRef>
              <c:f>Sheet1!$C$1:$J$1</c:f>
              <c:numCache>
                <c:formatCode>General</c:formatCode>
                <c:ptCount val="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</c:numCache>
            </c:numRef>
          </c:cat>
          <c:val>
            <c:numRef>
              <c:f>Sheet1!$C$9:$J$9</c:f>
              <c:numCache>
                <c:formatCode>#,##0</c:formatCode>
                <c:ptCount val="7"/>
                <c:pt idx="1">
                  <c:v>308</c:v>
                </c:pt>
                <c:pt idx="2">
                  <c:v>480</c:v>
                </c:pt>
                <c:pt idx="3">
                  <c:v>804</c:v>
                </c:pt>
              </c:numCache>
            </c:numRef>
          </c:val>
        </c:ser>
        <c:ser>
          <c:idx val="5"/>
          <c:order val="5"/>
          <c:tx>
            <c:strRef>
              <c:f>Sheet1!$B$10</c:f>
              <c:strCache>
                <c:ptCount val="1"/>
                <c:pt idx="0">
                  <c:v>Lerki</c:v>
                </c:pt>
              </c:strCache>
            </c:strRef>
          </c:tx>
          <c:spPr>
            <a:solidFill>
              <a:srgbClr val="FF8080"/>
            </a:solidFill>
            <a:ln w="12700">
              <a:solidFill>
                <a:srgbClr val="000000"/>
              </a:solidFill>
              <a:prstDash val="solid"/>
            </a:ln>
          </c:spPr>
          <c:cat>
            <c:numRef>
              <c:f>Sheet1!$C$1:$J$1</c:f>
              <c:numCache>
                <c:formatCode>General</c:formatCode>
                <c:ptCount val="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</c:numCache>
            </c:numRef>
          </c:cat>
          <c:val>
            <c:numRef>
              <c:f>Sheet1!$C$10:$J$10</c:f>
              <c:numCache>
                <c:formatCode>#,##0</c:formatCode>
                <c:ptCount val="7"/>
                <c:pt idx="1">
                  <c:v>442</c:v>
                </c:pt>
                <c:pt idx="2">
                  <c:v>460</c:v>
                </c:pt>
              </c:numCache>
            </c:numRef>
          </c:val>
        </c:ser>
        <c:ser>
          <c:idx val="6"/>
          <c:order val="6"/>
          <c:tx>
            <c:strRef>
              <c:f>Sheet1!$B$11</c:f>
              <c:strCache>
                <c:ptCount val="1"/>
                <c:pt idx="0">
                  <c:v>Víðir</c:v>
                </c:pt>
              </c:strCache>
            </c:strRef>
          </c:tx>
          <c:spPr>
            <a:solidFill>
              <a:srgbClr val="0066CC"/>
            </a:solidFill>
            <a:ln w="12700">
              <a:solidFill>
                <a:srgbClr val="000000"/>
              </a:solidFill>
              <a:prstDash val="solid"/>
            </a:ln>
          </c:spPr>
          <c:cat>
            <c:numRef>
              <c:f>Sheet1!$C$1:$J$1</c:f>
              <c:numCache>
                <c:formatCode>General</c:formatCode>
                <c:ptCount val="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</c:numCache>
            </c:numRef>
          </c:cat>
          <c:val>
            <c:numRef>
              <c:f>Sheet1!$C$11:$J$11</c:f>
              <c:numCache>
                <c:formatCode>#,##0</c:formatCode>
                <c:ptCount val="7"/>
                <c:pt idx="0">
                  <c:v>578</c:v>
                </c:pt>
                <c:pt idx="1">
                  <c:v>1240</c:v>
                </c:pt>
                <c:pt idx="2">
                  <c:v>2120</c:v>
                </c:pt>
                <c:pt idx="3">
                  <c:v>720</c:v>
                </c:pt>
                <c:pt idx="4">
                  <c:v>400</c:v>
                </c:pt>
                <c:pt idx="5">
                  <c:v>400</c:v>
                </c:pt>
              </c:numCache>
            </c:numRef>
          </c:val>
        </c:ser>
        <c:ser>
          <c:idx val="7"/>
          <c:order val="7"/>
          <c:tx>
            <c:strRef>
              <c:f>Sheet1!$B$13</c:f>
              <c:strCache>
                <c:ptCount val="1"/>
                <c:pt idx="0">
                  <c:v>Reyniviður</c:v>
                </c:pt>
              </c:strCache>
            </c:strRef>
          </c:tx>
          <c:spPr>
            <a:solidFill>
              <a:srgbClr val="CCCCFF"/>
            </a:solidFill>
            <a:ln w="12700">
              <a:solidFill>
                <a:srgbClr val="000000"/>
              </a:solidFill>
              <a:prstDash val="solid"/>
            </a:ln>
          </c:spPr>
          <c:cat>
            <c:numRef>
              <c:f>Sheet1!$C$1:$J$1</c:f>
              <c:numCache>
                <c:formatCode>General</c:formatCode>
                <c:ptCount val="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</c:numCache>
            </c:numRef>
          </c:cat>
          <c:val>
            <c:numRef>
              <c:f>Sheet1!$C$13:$J$13</c:f>
              <c:numCache>
                <c:formatCode>General</c:formatCode>
                <c:ptCount val="7"/>
                <c:pt idx="3" formatCode="#,##0">
                  <c:v>315</c:v>
                </c:pt>
                <c:pt idx="4" formatCode="#,##0">
                  <c:v>350</c:v>
                </c:pt>
                <c:pt idx="5" formatCode="#,##0">
                  <c:v>350</c:v>
                </c:pt>
              </c:numCache>
            </c:numRef>
          </c:val>
        </c:ser>
        <c:ser>
          <c:idx val="8"/>
          <c:order val="8"/>
          <c:tx>
            <c:strRef>
              <c:f>Sheet1!$B$12</c:f>
              <c:strCache>
                <c:ptCount val="1"/>
                <c:pt idx="0">
                  <c:v>Sitkaelri</c:v>
                </c:pt>
              </c:strCache>
            </c:strRef>
          </c:tx>
          <c:spPr>
            <a:solidFill>
              <a:srgbClr val="000080"/>
            </a:solidFill>
            <a:ln w="12700">
              <a:solidFill>
                <a:srgbClr val="000000"/>
              </a:solidFill>
              <a:prstDash val="solid"/>
            </a:ln>
          </c:spPr>
          <c:cat>
            <c:numRef>
              <c:f>Sheet1!$C$1:$J$1</c:f>
              <c:numCache>
                <c:formatCode>General</c:formatCode>
                <c:ptCount val="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</c:numCache>
            </c:numRef>
          </c:cat>
          <c:val>
            <c:numRef>
              <c:f>Sheet1!$C$12:$J$12</c:f>
              <c:numCache>
                <c:formatCode>General</c:formatCode>
                <c:ptCount val="7"/>
                <c:pt idx="4" formatCode="#,##0">
                  <c:v>800</c:v>
                </c:pt>
                <c:pt idx="5" formatCode="#,##0">
                  <c:v>800</c:v>
                </c:pt>
              </c:numCache>
            </c:numRef>
          </c:val>
        </c:ser>
        <c:overlap val="100"/>
        <c:axId val="129569536"/>
        <c:axId val="129571456"/>
      </c:barChart>
      <c:catAx>
        <c:axId val="12956953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is-IS"/>
                  <a:t>Gróðursetningarár</a:t>
                </a:r>
              </a:p>
            </c:rich>
          </c:tx>
          <c:layout>
            <c:manualLayout>
              <c:xMode val="edge"/>
              <c:yMode val="edge"/>
              <c:x val="0.42408449239967294"/>
              <c:y val="0.9036481314293715"/>
            </c:manualLayout>
          </c:layout>
          <c:spPr>
            <a:noFill/>
            <a:ln w="25400">
              <a:noFill/>
            </a:ln>
          </c:spPr>
        </c:title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is-IS"/>
          </a:p>
        </c:txPr>
        <c:crossAx val="129571456"/>
        <c:crosses val="autoZero"/>
        <c:auto val="1"/>
        <c:lblAlgn val="ctr"/>
        <c:lblOffset val="100"/>
        <c:tickLblSkip val="1"/>
        <c:tickMarkSkip val="1"/>
      </c:catAx>
      <c:valAx>
        <c:axId val="129571456"/>
        <c:scaling>
          <c:orientation val="minMax"/>
        </c:scaling>
        <c:axPos val="l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title>
          <c:tx>
            <c:rich>
              <a:bodyPr rot="0" vert="horz"/>
              <a:lstStyle/>
              <a:p>
                <a:pPr algn="ctr">
                  <a:defRPr/>
                </a:pPr>
                <a:r>
                  <a:rPr lang="is-IS"/>
                  <a:t>Fjöldi</a:t>
                </a:r>
              </a:p>
            </c:rich>
          </c:tx>
          <c:layout>
            <c:manualLayout>
              <c:xMode val="edge"/>
              <c:yMode val="edge"/>
              <c:x val="0.10471222034559811"/>
              <c:y val="0.24479228920565091"/>
            </c:manualLayout>
          </c:layout>
          <c:spPr>
            <a:noFill/>
            <a:ln w="25400">
              <a:noFill/>
            </a:ln>
          </c:spPr>
        </c:title>
        <c:numFmt formatCode="#,##0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is-IS"/>
          </a:p>
        </c:txPr>
        <c:crossAx val="129569536"/>
        <c:crosses val="autoZero"/>
        <c:crossBetween val="between"/>
        <c:majorUnit val="2500"/>
      </c:valAx>
      <c:spPr>
        <a:gradFill rotWithShape="0">
          <a:gsLst>
            <a:gs pos="0">
              <a:srgbClr val="FFFFFF"/>
            </a:gs>
            <a:gs pos="100000">
              <a:srgbClr val="FFFFFF">
                <a:gamma/>
                <a:shade val="48627"/>
                <a:invGamma/>
              </a:srgbClr>
            </a:gs>
          </a:gsLst>
          <a:lin ang="5400000" scaled="1"/>
        </a:gradFill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85529747512430643"/>
          <c:y val="0.31003580830590138"/>
          <c:w val="0.13612588644927745"/>
          <c:h val="0.47135536538534956"/>
        </c:manualLayout>
      </c:layout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400"/>
          </a:pPr>
          <a:endParaRPr lang="is-IS"/>
        </a:p>
      </c:txPr>
    </c:legend>
    <c:plotVisOnly val="1"/>
    <c:dispBlanksAs val="gap"/>
  </c:chart>
  <c:spPr>
    <a:solidFill>
      <a:srgbClr val="FFFFFF"/>
    </a:solidFill>
    <a:ln w="3175">
      <a:solidFill>
        <a:schemeClr val="bg1"/>
      </a:solidFill>
      <a:prstDash val="solid"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is-IS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s-IS"/>
  <c:chart>
    <c:title>
      <c:tx>
        <c:rich>
          <a:bodyPr/>
          <a:lstStyle/>
          <a:p>
            <a:pPr>
              <a:defRPr sz="2400" b="1"/>
            </a:pPr>
            <a:r>
              <a:rPr lang="is-IS" sz="2400" b="1"/>
              <a:t>Landgræðsluskógur á Fellsmörk eftir tegundum
Allar plöntur - uppsöfnuð gildi</a:t>
            </a:r>
          </a:p>
        </c:rich>
      </c:tx>
      <c:layout>
        <c:manualLayout>
          <c:xMode val="edge"/>
          <c:yMode val="edge"/>
          <c:x val="0.12527602799650037"/>
          <c:y val="5.3214056576261298E-2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0.14022473753280845"/>
          <c:y val="0.19421507196607046"/>
          <c:w val="0.6803190069991254"/>
          <c:h val="0.67562051630750186"/>
        </c:manualLayout>
      </c:layout>
      <c:areaChart>
        <c:grouping val="stacked"/>
        <c:ser>
          <c:idx val="1"/>
          <c:order val="0"/>
          <c:tx>
            <c:strRef>
              <c:f>Sheet1!$B$18</c:f>
              <c:strCache>
                <c:ptCount val="1"/>
                <c:pt idx="0">
                  <c:v>Alaskaösp</c:v>
                </c:pt>
              </c:strCache>
            </c:strRef>
          </c:tx>
          <c:spPr>
            <a:solidFill>
              <a:srgbClr val="FFFF99"/>
            </a:solidFill>
            <a:ln w="12700">
              <a:solidFill>
                <a:srgbClr val="000000"/>
              </a:solidFill>
              <a:prstDash val="solid"/>
            </a:ln>
          </c:spPr>
          <c:cat>
            <c:numRef>
              <c:f>Sheet1!$C$1:$J$1</c:f>
              <c:numCache>
                <c:formatCode>General</c:formatCode>
                <c:ptCount val="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</c:numCache>
            </c:numRef>
          </c:cat>
          <c:val>
            <c:numRef>
              <c:f>Sheet1!$C$18:$J$18</c:f>
              <c:numCache>
                <c:formatCode>#,##0</c:formatCode>
                <c:ptCount val="7"/>
                <c:pt idx="0">
                  <c:v>1750</c:v>
                </c:pt>
                <c:pt idx="1">
                  <c:v>3045</c:v>
                </c:pt>
                <c:pt idx="2">
                  <c:v>3815</c:v>
                </c:pt>
                <c:pt idx="3">
                  <c:v>3815</c:v>
                </c:pt>
                <c:pt idx="4">
                  <c:v>3815</c:v>
                </c:pt>
                <c:pt idx="5">
                  <c:v>3815</c:v>
                </c:pt>
                <c:pt idx="6">
                  <c:v>3815</c:v>
                </c:pt>
              </c:numCache>
            </c:numRef>
          </c:val>
        </c:ser>
        <c:ser>
          <c:idx val="0"/>
          <c:order val="1"/>
          <c:tx>
            <c:strRef>
              <c:f>Sheet1!$B$19</c:f>
              <c:strCache>
                <c:ptCount val="1"/>
                <c:pt idx="0">
                  <c:v>Birki</c:v>
                </c:pt>
              </c:strCache>
            </c:strRef>
          </c:tx>
          <c:spPr>
            <a:solidFill>
              <a:srgbClr val="CCFFCC"/>
            </a:solidFill>
            <a:ln w="12700">
              <a:solidFill>
                <a:srgbClr val="000000"/>
              </a:solidFill>
              <a:prstDash val="solid"/>
            </a:ln>
          </c:spPr>
          <c:cat>
            <c:numRef>
              <c:f>Sheet1!$C$1:$J$1</c:f>
              <c:numCache>
                <c:formatCode>General</c:formatCode>
                <c:ptCount val="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</c:numCache>
            </c:numRef>
          </c:cat>
          <c:val>
            <c:numRef>
              <c:f>Sheet1!$C$19:$J$19</c:f>
              <c:numCache>
                <c:formatCode>#,##0</c:formatCode>
                <c:ptCount val="7"/>
                <c:pt idx="0">
                  <c:v>5628</c:v>
                </c:pt>
                <c:pt idx="1">
                  <c:v>12931</c:v>
                </c:pt>
                <c:pt idx="2">
                  <c:v>20871</c:v>
                </c:pt>
                <c:pt idx="3">
                  <c:v>28509</c:v>
                </c:pt>
                <c:pt idx="4">
                  <c:v>37822</c:v>
                </c:pt>
                <c:pt idx="5">
                  <c:v>47470</c:v>
                </c:pt>
                <c:pt idx="6">
                  <c:v>57520</c:v>
                </c:pt>
              </c:numCache>
            </c:numRef>
          </c:val>
        </c:ser>
        <c:ser>
          <c:idx val="2"/>
          <c:order val="2"/>
          <c:tx>
            <c:strRef>
              <c:f>Sheet1!$B$20</c:f>
              <c:strCache>
                <c:ptCount val="1"/>
                <c:pt idx="0">
                  <c:v>Sitkagreni</c:v>
                </c:pt>
              </c:strCache>
            </c:strRef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cat>
            <c:numRef>
              <c:f>Sheet1!$C$1:$J$1</c:f>
              <c:numCache>
                <c:formatCode>General</c:formatCode>
                <c:ptCount val="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</c:numCache>
            </c:numRef>
          </c:cat>
          <c:val>
            <c:numRef>
              <c:f>Sheet1!$C$20:$J$20</c:f>
              <c:numCache>
                <c:formatCode>#,##0</c:formatCode>
                <c:ptCount val="7"/>
                <c:pt idx="0">
                  <c:v>2320</c:v>
                </c:pt>
                <c:pt idx="1">
                  <c:v>2320</c:v>
                </c:pt>
                <c:pt idx="2">
                  <c:v>2320</c:v>
                </c:pt>
                <c:pt idx="3">
                  <c:v>2320</c:v>
                </c:pt>
                <c:pt idx="4">
                  <c:v>3928</c:v>
                </c:pt>
                <c:pt idx="5">
                  <c:v>5538</c:v>
                </c:pt>
                <c:pt idx="6">
                  <c:v>7018</c:v>
                </c:pt>
              </c:numCache>
            </c:numRef>
          </c:val>
        </c:ser>
        <c:ser>
          <c:idx val="3"/>
          <c:order val="3"/>
          <c:tx>
            <c:strRef>
              <c:f>Sheet1!$B$21</c:f>
              <c:strCache>
                <c:ptCount val="1"/>
                <c:pt idx="0">
                  <c:v>Blágreni</c:v>
                </c:pt>
              </c:strCache>
            </c:strRef>
          </c:tx>
          <c:spPr>
            <a:solidFill>
              <a:srgbClr val="00FFFF"/>
            </a:solidFill>
            <a:ln w="12700">
              <a:solidFill>
                <a:srgbClr val="000000"/>
              </a:solidFill>
              <a:prstDash val="solid"/>
            </a:ln>
          </c:spPr>
          <c:cat>
            <c:numRef>
              <c:f>Sheet1!$C$1:$J$1</c:f>
              <c:numCache>
                <c:formatCode>General</c:formatCode>
                <c:ptCount val="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</c:numCache>
            </c:numRef>
          </c:cat>
          <c:val>
            <c:numRef>
              <c:f>Sheet1!$C$21:$J$21</c:f>
              <c:numCache>
                <c:formatCode>#,##0</c:formatCode>
                <c:ptCount val="7"/>
                <c:pt idx="0">
                  <c:v>660</c:v>
                </c:pt>
                <c:pt idx="1">
                  <c:v>660</c:v>
                </c:pt>
                <c:pt idx="2">
                  <c:v>1080</c:v>
                </c:pt>
                <c:pt idx="3">
                  <c:v>1080</c:v>
                </c:pt>
                <c:pt idx="4">
                  <c:v>1080</c:v>
                </c:pt>
                <c:pt idx="5">
                  <c:v>1080</c:v>
                </c:pt>
                <c:pt idx="6">
                  <c:v>1549</c:v>
                </c:pt>
              </c:numCache>
            </c:numRef>
          </c:val>
        </c:ser>
        <c:ser>
          <c:idx val="4"/>
          <c:order val="4"/>
          <c:tx>
            <c:strRef>
              <c:f>Sheet1!$B$22</c:f>
              <c:strCache>
                <c:ptCount val="1"/>
                <c:pt idx="0">
                  <c:v>Fura</c:v>
                </c:pt>
              </c:strCache>
            </c:strRef>
          </c:tx>
          <c:spPr>
            <a:solidFill>
              <a:srgbClr val="660066"/>
            </a:solidFill>
            <a:ln w="12700">
              <a:solidFill>
                <a:srgbClr val="000000"/>
              </a:solidFill>
              <a:prstDash val="solid"/>
            </a:ln>
          </c:spPr>
          <c:cat>
            <c:numRef>
              <c:f>Sheet1!$C$1:$J$1</c:f>
              <c:numCache>
                <c:formatCode>General</c:formatCode>
                <c:ptCount val="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</c:numCache>
            </c:numRef>
          </c:cat>
          <c:val>
            <c:numRef>
              <c:f>Sheet1!$C$22:$J$22</c:f>
              <c:numCache>
                <c:formatCode>#,##0</c:formatCode>
                <c:ptCount val="7"/>
                <c:pt idx="0">
                  <c:v>0</c:v>
                </c:pt>
                <c:pt idx="1">
                  <c:v>308</c:v>
                </c:pt>
                <c:pt idx="2">
                  <c:v>788</c:v>
                </c:pt>
                <c:pt idx="3">
                  <c:v>1592</c:v>
                </c:pt>
                <c:pt idx="4">
                  <c:v>1592</c:v>
                </c:pt>
                <c:pt idx="5">
                  <c:v>1592</c:v>
                </c:pt>
                <c:pt idx="6">
                  <c:v>1592</c:v>
                </c:pt>
              </c:numCache>
            </c:numRef>
          </c:val>
        </c:ser>
        <c:ser>
          <c:idx val="5"/>
          <c:order val="5"/>
          <c:tx>
            <c:strRef>
              <c:f>Sheet1!$B$23</c:f>
              <c:strCache>
                <c:ptCount val="1"/>
                <c:pt idx="0">
                  <c:v>Lerki</c:v>
                </c:pt>
              </c:strCache>
            </c:strRef>
          </c:tx>
          <c:spPr>
            <a:solidFill>
              <a:srgbClr val="FF8080"/>
            </a:solidFill>
            <a:ln w="12700">
              <a:solidFill>
                <a:srgbClr val="000000"/>
              </a:solidFill>
              <a:prstDash val="solid"/>
            </a:ln>
          </c:spPr>
          <c:cat>
            <c:numRef>
              <c:f>Sheet1!$C$1:$J$1</c:f>
              <c:numCache>
                <c:formatCode>General</c:formatCode>
                <c:ptCount val="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</c:numCache>
            </c:numRef>
          </c:cat>
          <c:val>
            <c:numRef>
              <c:f>Sheet1!$C$23:$J$23</c:f>
              <c:numCache>
                <c:formatCode>#,##0</c:formatCode>
                <c:ptCount val="7"/>
                <c:pt idx="0">
                  <c:v>0</c:v>
                </c:pt>
                <c:pt idx="1">
                  <c:v>442</c:v>
                </c:pt>
                <c:pt idx="2">
                  <c:v>902</c:v>
                </c:pt>
                <c:pt idx="3">
                  <c:v>902</c:v>
                </c:pt>
                <c:pt idx="4">
                  <c:v>902</c:v>
                </c:pt>
                <c:pt idx="5">
                  <c:v>902</c:v>
                </c:pt>
                <c:pt idx="6">
                  <c:v>902</c:v>
                </c:pt>
              </c:numCache>
            </c:numRef>
          </c:val>
        </c:ser>
        <c:ser>
          <c:idx val="6"/>
          <c:order val="6"/>
          <c:tx>
            <c:strRef>
              <c:f>Sheet1!$B$24</c:f>
              <c:strCache>
                <c:ptCount val="1"/>
                <c:pt idx="0">
                  <c:v>Víðir</c:v>
                </c:pt>
              </c:strCache>
            </c:strRef>
          </c:tx>
          <c:spPr>
            <a:solidFill>
              <a:srgbClr val="0066CC"/>
            </a:solidFill>
            <a:ln w="12700">
              <a:solidFill>
                <a:srgbClr val="000000"/>
              </a:solidFill>
              <a:prstDash val="solid"/>
            </a:ln>
          </c:spPr>
          <c:cat>
            <c:numRef>
              <c:f>Sheet1!$C$1:$J$1</c:f>
              <c:numCache>
                <c:formatCode>General</c:formatCode>
                <c:ptCount val="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</c:numCache>
            </c:numRef>
          </c:cat>
          <c:val>
            <c:numRef>
              <c:f>Sheet1!$C$24:$J$24</c:f>
              <c:numCache>
                <c:formatCode>#,##0</c:formatCode>
                <c:ptCount val="7"/>
                <c:pt idx="0">
                  <c:v>578</c:v>
                </c:pt>
                <c:pt idx="1">
                  <c:v>1818</c:v>
                </c:pt>
                <c:pt idx="2">
                  <c:v>3938</c:v>
                </c:pt>
                <c:pt idx="3">
                  <c:v>4658</c:v>
                </c:pt>
                <c:pt idx="4">
                  <c:v>5058</c:v>
                </c:pt>
                <c:pt idx="5">
                  <c:v>5458</c:v>
                </c:pt>
                <c:pt idx="6">
                  <c:v>5458</c:v>
                </c:pt>
              </c:numCache>
            </c:numRef>
          </c:val>
        </c:ser>
        <c:ser>
          <c:idx val="7"/>
          <c:order val="7"/>
          <c:tx>
            <c:strRef>
              <c:f>Sheet1!$B$26</c:f>
              <c:strCache>
                <c:ptCount val="1"/>
                <c:pt idx="0">
                  <c:v>Reyniviður</c:v>
                </c:pt>
              </c:strCache>
            </c:strRef>
          </c:tx>
          <c:spPr>
            <a:solidFill>
              <a:srgbClr val="CCCCFF"/>
            </a:solidFill>
            <a:ln w="12700">
              <a:solidFill>
                <a:srgbClr val="000000"/>
              </a:solidFill>
              <a:prstDash val="solid"/>
            </a:ln>
          </c:spPr>
          <c:cat>
            <c:numRef>
              <c:f>Sheet1!$C$1:$J$1</c:f>
              <c:numCache>
                <c:formatCode>General</c:formatCode>
                <c:ptCount val="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</c:numCache>
            </c:numRef>
          </c:cat>
          <c:val>
            <c:numRef>
              <c:f>Sheet1!$C$26:$J$26</c:f>
              <c:numCache>
                <c:formatCode>#,##0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315</c:v>
                </c:pt>
                <c:pt idx="4">
                  <c:v>665</c:v>
                </c:pt>
                <c:pt idx="5">
                  <c:v>1015</c:v>
                </c:pt>
                <c:pt idx="6">
                  <c:v>1015</c:v>
                </c:pt>
              </c:numCache>
            </c:numRef>
          </c:val>
        </c:ser>
        <c:ser>
          <c:idx val="8"/>
          <c:order val="8"/>
          <c:tx>
            <c:strRef>
              <c:f>Sheet1!$B$25</c:f>
              <c:strCache>
                <c:ptCount val="1"/>
                <c:pt idx="0">
                  <c:v>Sitkaelri</c:v>
                </c:pt>
              </c:strCache>
            </c:strRef>
          </c:tx>
          <c:spPr>
            <a:solidFill>
              <a:srgbClr val="000080"/>
            </a:solidFill>
            <a:ln w="12700">
              <a:solidFill>
                <a:srgbClr val="000000"/>
              </a:solidFill>
              <a:prstDash val="solid"/>
            </a:ln>
          </c:spPr>
          <c:cat>
            <c:numRef>
              <c:f>Sheet1!$C$1:$J$1</c:f>
              <c:numCache>
                <c:formatCode>General</c:formatCode>
                <c:ptCount val="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</c:numCache>
            </c:numRef>
          </c:cat>
          <c:val>
            <c:numRef>
              <c:f>Sheet1!$C$26:$J$26</c:f>
              <c:numCache>
                <c:formatCode>#,##0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315</c:v>
                </c:pt>
                <c:pt idx="4">
                  <c:v>665</c:v>
                </c:pt>
                <c:pt idx="5">
                  <c:v>1015</c:v>
                </c:pt>
                <c:pt idx="6">
                  <c:v>1015</c:v>
                </c:pt>
              </c:numCache>
            </c:numRef>
          </c:val>
        </c:ser>
        <c:axId val="129660416"/>
        <c:axId val="129662336"/>
      </c:areaChart>
      <c:catAx>
        <c:axId val="12966041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is-IS"/>
                  <a:t>Gróðursetningarár</a:t>
                </a:r>
              </a:p>
            </c:rich>
          </c:tx>
          <c:layout>
            <c:manualLayout>
              <c:xMode val="edge"/>
              <c:yMode val="edge"/>
              <c:x val="0.40679965004374441"/>
              <c:y val="0.93673184601924764"/>
            </c:manualLayout>
          </c:layout>
          <c:spPr>
            <a:noFill/>
            <a:ln w="25400">
              <a:noFill/>
            </a:ln>
          </c:spPr>
        </c:title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is-IS"/>
          </a:p>
        </c:txPr>
        <c:crossAx val="129662336"/>
        <c:crosses val="autoZero"/>
        <c:auto val="1"/>
        <c:lblAlgn val="ctr"/>
        <c:lblOffset val="100"/>
        <c:tickLblSkip val="1"/>
        <c:tickMarkSkip val="1"/>
      </c:catAx>
      <c:valAx>
        <c:axId val="129662336"/>
        <c:scaling>
          <c:orientation val="minMax"/>
        </c:scaling>
        <c:axPos val="l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title>
          <c:tx>
            <c:rich>
              <a:bodyPr rot="0" vert="horz"/>
              <a:lstStyle/>
              <a:p>
                <a:pPr algn="ctr">
                  <a:defRPr/>
                </a:pPr>
                <a:r>
                  <a:rPr lang="is-IS"/>
                  <a:t>Fjöldi</a:t>
                </a:r>
              </a:p>
            </c:rich>
          </c:tx>
          <c:layout>
            <c:manualLayout>
              <c:xMode val="edge"/>
              <c:yMode val="edge"/>
              <c:x val="0.14926454505686795"/>
              <c:y val="0.20932064741907261"/>
            </c:manualLayout>
          </c:layout>
          <c:spPr>
            <a:noFill/>
            <a:ln w="25400">
              <a:noFill/>
            </a:ln>
          </c:spPr>
        </c:title>
        <c:numFmt formatCode="#,##0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is-IS"/>
          </a:p>
        </c:txPr>
        <c:crossAx val="129660416"/>
        <c:crosses val="autoZero"/>
        <c:crossBetween val="midCat"/>
        <c:majorUnit val="10000"/>
      </c:valAx>
      <c:spPr>
        <a:gradFill rotWithShape="0">
          <a:gsLst>
            <a:gs pos="0">
              <a:srgbClr val="FFFFFF"/>
            </a:gs>
            <a:gs pos="100000">
              <a:srgbClr val="FFFFFF">
                <a:gamma/>
                <a:shade val="48627"/>
                <a:invGamma/>
              </a:srgbClr>
            </a:gs>
          </a:gsLst>
          <a:lin ang="5400000" scaled="1"/>
        </a:gradFill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83436428258967665"/>
          <c:y val="0.36368256051326936"/>
          <c:w val="0.13588861733774205"/>
          <c:h val="0.37396731942402961"/>
        </c:manualLayout>
      </c:layout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400"/>
          </a:pPr>
          <a:endParaRPr lang="is-IS"/>
        </a:p>
      </c:txPr>
    </c:legend>
    <c:plotVisOnly val="1"/>
    <c:dispBlanksAs val="zero"/>
  </c:chart>
  <c:spPr>
    <a:solidFill>
      <a:srgbClr val="FFFFFF"/>
    </a:solidFill>
    <a:ln w="3175">
      <a:solidFill>
        <a:schemeClr val="bg1"/>
      </a:solidFill>
      <a:prstDash val="solid"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is-IS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s-IS"/>
  <c:chart>
    <c:title>
      <c:tx>
        <c:rich>
          <a:bodyPr/>
          <a:lstStyle/>
          <a:p>
            <a:pPr>
              <a:defRPr sz="2400" b="1"/>
            </a:pPr>
            <a:r>
              <a:rPr lang="is-IS" sz="2400" b="1" dirty="0"/>
              <a:t>Landgræðsluskógaplöntur eftir tegundum
2002 til 2008</a:t>
            </a:r>
          </a:p>
        </c:rich>
      </c:tx>
      <c:layout>
        <c:manualLayout>
          <c:xMode val="edge"/>
          <c:yMode val="edge"/>
          <c:x val="4.2477912816227252E-2"/>
          <c:y val="1.1406854695348445E-2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8.1415999564435501E-2"/>
          <c:y val="0.16730053553177684"/>
          <c:w val="0.69380590933171093"/>
          <c:h val="0.74524784009609735"/>
        </c:manualLayout>
      </c:layout>
      <c:pieChart>
        <c:varyColors val="1"/>
        <c:ser>
          <c:idx val="0"/>
          <c:order val="0"/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dPt>
            <c:idx val="0"/>
            <c:spPr>
              <a:solidFill>
                <a:srgbClr val="FFFF99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"/>
            <c:spPr>
              <a:solidFill>
                <a:srgbClr val="CCFFCC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2"/>
            <c:spPr>
              <a:solidFill>
                <a:srgbClr val="FFFF0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3"/>
            <c:spPr>
              <a:solidFill>
                <a:srgbClr val="00FF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4"/>
            <c:spPr>
              <a:solidFill>
                <a:srgbClr val="660066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5"/>
            <c:spPr>
              <a:solidFill>
                <a:srgbClr val="FF808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6"/>
            <c:spPr>
              <a:solidFill>
                <a:srgbClr val="0066CC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7"/>
            <c:spPr>
              <a:solidFill>
                <a:srgbClr val="CCCC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8"/>
            <c:spPr>
              <a:solidFill>
                <a:srgbClr val="00008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-2.4473148286123292E-2"/>
                  <c:y val="-9.9416739574219922E-4"/>
                </c:manualLayout>
              </c:layout>
              <c:showLegendKey val="1"/>
              <c:showVal val="1"/>
              <c:showCatName val="1"/>
            </c:dLbl>
            <c:dLbl>
              <c:idx val="1"/>
              <c:layout>
                <c:manualLayout>
                  <c:x val="6.3716869224340861E-2"/>
                  <c:y val="-0.40363204127456331"/>
                </c:manualLayout>
              </c:layout>
              <c:dLblPos val="bestFit"/>
              <c:showLegendKey val="1"/>
              <c:showVal val="1"/>
              <c:showCatName val="1"/>
            </c:dLbl>
            <c:dLbl>
              <c:idx val="2"/>
              <c:layout>
                <c:manualLayout>
                  <c:x val="6.3065854770903602E-3"/>
                  <c:y val="3.2646106736657916E-2"/>
                </c:manualLayout>
              </c:layout>
              <c:showLegendKey val="1"/>
              <c:showVal val="1"/>
              <c:showCatName val="1"/>
            </c:dLbl>
            <c:dLbl>
              <c:idx val="5"/>
              <c:layout>
                <c:manualLayout>
                  <c:x val="-2.0164636927259009E-2"/>
                  <c:y val="8.2938174394867354E-3"/>
                </c:manualLayout>
              </c:layout>
              <c:showLegendKey val="1"/>
              <c:showVal val="1"/>
              <c:showCatName val="1"/>
            </c:dLbl>
            <c:dLbl>
              <c:idx val="6"/>
              <c:layout>
                <c:manualLayout>
                  <c:x val="-4.3010042581629821E-3"/>
                  <c:y val="2.3942694663167105E-2"/>
                </c:manualLayout>
              </c:layout>
              <c:showLegendKey val="1"/>
              <c:showVal val="1"/>
              <c:showCatName val="1"/>
            </c:dLbl>
            <c:dLbl>
              <c:idx val="7"/>
              <c:layout>
                <c:manualLayout>
                  <c:x val="-7.1974469084291779E-3"/>
                  <c:y val="-9.3452901720618268E-4"/>
                </c:manualLayout>
              </c:layout>
              <c:showLegendKey val="1"/>
              <c:showVal val="1"/>
              <c:showCatName val="1"/>
            </c:dLbl>
            <c:spPr>
              <a:noFill/>
              <a:ln w="25400">
                <a:noFill/>
              </a:ln>
            </c:spPr>
            <c:showLegendKey val="1"/>
            <c:showVal val="1"/>
            <c:showCatName val="1"/>
          </c:dLbls>
          <c:cat>
            <c:strRef>
              <c:f>Sheet1!$B$5:$B$13</c:f>
              <c:strCache>
                <c:ptCount val="9"/>
                <c:pt idx="0">
                  <c:v>Alaskaösp</c:v>
                </c:pt>
                <c:pt idx="1">
                  <c:v>Birki</c:v>
                </c:pt>
                <c:pt idx="2">
                  <c:v>Sitkagreni</c:v>
                </c:pt>
                <c:pt idx="3">
                  <c:v>Blágreni</c:v>
                </c:pt>
                <c:pt idx="4">
                  <c:v>Fura</c:v>
                </c:pt>
                <c:pt idx="5">
                  <c:v>Lerki</c:v>
                </c:pt>
                <c:pt idx="6">
                  <c:v>Víðir</c:v>
                </c:pt>
                <c:pt idx="7">
                  <c:v>Sitkaelri</c:v>
                </c:pt>
                <c:pt idx="8">
                  <c:v>Reyniviður</c:v>
                </c:pt>
              </c:strCache>
            </c:strRef>
          </c:cat>
          <c:val>
            <c:numRef>
              <c:f>Sheet1!$L$5:$L$13</c:f>
              <c:numCache>
                <c:formatCode>#,##0</c:formatCode>
                <c:ptCount val="9"/>
                <c:pt idx="0">
                  <c:v>3815</c:v>
                </c:pt>
                <c:pt idx="1">
                  <c:v>57520</c:v>
                </c:pt>
                <c:pt idx="2">
                  <c:v>7018</c:v>
                </c:pt>
                <c:pt idx="3">
                  <c:v>1549</c:v>
                </c:pt>
                <c:pt idx="4">
                  <c:v>1592</c:v>
                </c:pt>
                <c:pt idx="5">
                  <c:v>902</c:v>
                </c:pt>
                <c:pt idx="6">
                  <c:v>5458</c:v>
                </c:pt>
                <c:pt idx="7">
                  <c:v>1600</c:v>
                </c:pt>
                <c:pt idx="8">
                  <c:v>1015</c:v>
                </c:pt>
              </c:numCache>
            </c:numRef>
          </c:val>
        </c:ser>
        <c:firstSliceAng val="110"/>
      </c:pieChart>
      <c:spPr>
        <a:noFill/>
        <a:ln w="25400">
          <a:noFill/>
        </a:ln>
      </c:spPr>
    </c:plotArea>
    <c:plotVisOnly val="1"/>
    <c:dispBlanksAs val="zero"/>
  </c:chart>
  <c:spPr>
    <a:solidFill>
      <a:srgbClr val="FFFFFF"/>
    </a:solidFill>
    <a:ln w="3175">
      <a:solidFill>
        <a:schemeClr val="bg1"/>
      </a:solidFill>
      <a:prstDash val="solid"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is-IS"/>
    </a:p>
  </c:txPr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0.70313</cdr:x>
      <cdr:y>0.42708</cdr:y>
    </cdr:from>
    <cdr:to>
      <cdr:x>0.73438</cdr:x>
      <cdr:y>0.89584</cdr:y>
    </cdr:to>
    <cdr:sp macro="" textlink="">
      <cdr:nvSpPr>
        <cdr:cNvPr id="4097" name="AutoShape 1"/>
        <cdr:cNvSpPr>
          <a:spLocks xmlns:a="http://schemas.openxmlformats.org/drawingml/2006/main"/>
        </cdr:cNvSpPr>
      </cdr:nvSpPr>
      <cdr:spPr bwMode="auto">
        <a:xfrm xmlns:a="http://schemas.openxmlformats.org/drawingml/2006/main">
          <a:off x="6429388" y="2928934"/>
          <a:ext cx="285752" cy="3214710"/>
        </a:xfrm>
        <a:prstGeom xmlns:a="http://schemas.openxmlformats.org/drawingml/2006/main" prst="rightBrace">
          <a:avLst>
            <a:gd name="adj1" fmla="val 203026"/>
            <a:gd name="adj2" fmla="val 50000"/>
          </a:avLst>
        </a:prstGeom>
        <a:noFill xmlns:a="http://schemas.openxmlformats.org/drawingml/2006/main"/>
        <a:ln xmlns:a="http://schemas.openxmlformats.org/drawingml/2006/main" w="9525">
          <a:solidFill>
            <a:srgbClr val="000000"/>
          </a:solidFill>
          <a:round/>
          <a:headEnd/>
          <a:tailEnd/>
        </a:ln>
      </cdr:spPr>
    </cdr:sp>
  </cdr:relSizeAnchor>
  <cdr:relSizeAnchor xmlns:cdr="http://schemas.openxmlformats.org/drawingml/2006/chartDrawing">
    <cdr:from>
      <cdr:x>0.70313</cdr:x>
      <cdr:y>0.29167</cdr:y>
    </cdr:from>
    <cdr:to>
      <cdr:x>0.73123</cdr:x>
      <cdr:y>0.42274</cdr:y>
    </cdr:to>
    <cdr:sp macro="" textlink="">
      <cdr:nvSpPr>
        <cdr:cNvPr id="4098" name="AutoShape 2"/>
        <cdr:cNvSpPr>
          <a:spLocks xmlns:a="http://schemas.openxmlformats.org/drawingml/2006/main"/>
        </cdr:cNvSpPr>
      </cdr:nvSpPr>
      <cdr:spPr bwMode="auto">
        <a:xfrm xmlns:a="http://schemas.openxmlformats.org/drawingml/2006/main">
          <a:off x="6429388" y="2000240"/>
          <a:ext cx="256946" cy="898878"/>
        </a:xfrm>
        <a:prstGeom xmlns:a="http://schemas.openxmlformats.org/drawingml/2006/main" prst="rightBrace">
          <a:avLst>
            <a:gd name="adj1" fmla="val 69485"/>
            <a:gd name="adj2" fmla="val 50000"/>
          </a:avLst>
        </a:prstGeom>
        <a:noFill xmlns:a="http://schemas.openxmlformats.org/drawingml/2006/main"/>
        <a:ln xmlns:a="http://schemas.openxmlformats.org/drawingml/2006/main" w="9525">
          <a:solidFill>
            <a:srgbClr val="000000"/>
          </a:solidFill>
          <a:round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is-IS" sz="875" b="0" i="0" strike="noStrike">
            <a:solidFill>
              <a:srgbClr val="0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0.73296</cdr:x>
      <cdr:y>0.23958</cdr:y>
    </cdr:from>
    <cdr:to>
      <cdr:x>0.75265</cdr:x>
      <cdr:y>0.44724</cdr:y>
    </cdr:to>
    <cdr:sp macro="" textlink="">
      <cdr:nvSpPr>
        <cdr:cNvPr id="4101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702163" y="1643050"/>
          <a:ext cx="180049" cy="142410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="vert270" wrap="squar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r" rtl="0">
            <a:defRPr sz="1000"/>
          </a:pPr>
          <a:r>
            <a:rPr lang="is-IS" sz="1050" b="0" i="0" strike="noStrike" dirty="0" err="1">
              <a:solidFill>
                <a:srgbClr val="000000"/>
              </a:solidFill>
              <a:latin typeface="Arial"/>
              <a:cs typeface="Arial"/>
            </a:rPr>
            <a:t>Sameignileg</a:t>
          </a:r>
          <a:r>
            <a:rPr lang="is-IS" sz="1050" b="0" i="0" strike="noStrike" dirty="0">
              <a:solidFill>
                <a:srgbClr val="000000"/>
              </a:solidFill>
              <a:latin typeface="Arial"/>
              <a:cs typeface="Arial"/>
            </a:rPr>
            <a:t> svæði      .</a:t>
          </a:r>
        </a:p>
      </cdr:txBody>
    </cdr:sp>
  </cdr:relSizeAnchor>
  <cdr:relSizeAnchor xmlns:cdr="http://schemas.openxmlformats.org/drawingml/2006/chartDrawing">
    <cdr:from>
      <cdr:x>0.73438</cdr:x>
      <cdr:y>0.58333</cdr:y>
    </cdr:from>
    <cdr:to>
      <cdr:x>0.76081</cdr:x>
      <cdr:y>0.84241</cdr:y>
    </cdr:to>
    <cdr:sp macro="" textlink="">
      <cdr:nvSpPr>
        <cdr:cNvPr id="4102" name="Text Box 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715140" y="4000504"/>
          <a:ext cx="241692" cy="177677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vert="vert270" wrap="square" lIns="27432" tIns="22860" rIns="0" bIns="0" anchor="t" upright="1"/>
        <a:lstStyle xmlns:a="http://schemas.openxmlformats.org/drawingml/2006/main"/>
        <a:p xmlns:a="http://schemas.openxmlformats.org/drawingml/2006/main">
          <a:pPr algn="r" rtl="0">
            <a:defRPr sz="1000"/>
          </a:pPr>
          <a:r>
            <a:rPr lang="is-IS" sz="1050" b="0" i="0" strike="noStrike" dirty="0">
              <a:solidFill>
                <a:srgbClr val="000000"/>
              </a:solidFill>
              <a:latin typeface="Arial"/>
              <a:cs typeface="Arial"/>
            </a:rPr>
            <a:t>Einstakar brautir  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s-I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F7AA3-D090-43C8-B67C-C4D420328AC0}" type="datetimeFigureOut">
              <a:rPr lang="is-IS" smtClean="0"/>
              <a:pPr/>
              <a:t>28.4.2009</a:t>
            </a:fld>
            <a:endParaRPr lang="is-I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06F46-FF32-4EBB-8C3F-2D7678C3DC97}" type="slidenum">
              <a:rPr lang="is-IS" smtClean="0"/>
              <a:pPr/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F7AA3-D090-43C8-B67C-C4D420328AC0}" type="datetimeFigureOut">
              <a:rPr lang="is-IS" smtClean="0"/>
              <a:pPr/>
              <a:t>28.4.2009</a:t>
            </a:fld>
            <a:endParaRPr lang="is-I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06F46-FF32-4EBB-8C3F-2D7678C3DC97}" type="slidenum">
              <a:rPr lang="is-IS" smtClean="0"/>
              <a:pPr/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F7AA3-D090-43C8-B67C-C4D420328AC0}" type="datetimeFigureOut">
              <a:rPr lang="is-IS" smtClean="0"/>
              <a:pPr/>
              <a:t>28.4.2009</a:t>
            </a:fld>
            <a:endParaRPr lang="is-I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06F46-FF32-4EBB-8C3F-2D7678C3DC97}" type="slidenum">
              <a:rPr lang="is-IS" smtClean="0"/>
              <a:pPr/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F7AA3-D090-43C8-B67C-C4D420328AC0}" type="datetimeFigureOut">
              <a:rPr lang="is-IS" smtClean="0"/>
              <a:pPr/>
              <a:t>28.4.2009</a:t>
            </a:fld>
            <a:endParaRPr lang="is-I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06F46-FF32-4EBB-8C3F-2D7678C3DC97}" type="slidenum">
              <a:rPr lang="is-IS" smtClean="0"/>
              <a:pPr/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F7AA3-D090-43C8-B67C-C4D420328AC0}" type="datetimeFigureOut">
              <a:rPr lang="is-IS" smtClean="0"/>
              <a:pPr/>
              <a:t>28.4.2009</a:t>
            </a:fld>
            <a:endParaRPr lang="is-I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06F46-FF32-4EBB-8C3F-2D7678C3DC97}" type="slidenum">
              <a:rPr lang="is-IS" smtClean="0"/>
              <a:pPr/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F7AA3-D090-43C8-B67C-C4D420328AC0}" type="datetimeFigureOut">
              <a:rPr lang="is-IS" smtClean="0"/>
              <a:pPr/>
              <a:t>28.4.2009</a:t>
            </a:fld>
            <a:endParaRPr lang="is-I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06F46-FF32-4EBB-8C3F-2D7678C3DC97}" type="slidenum">
              <a:rPr lang="is-IS" smtClean="0"/>
              <a:pPr/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F7AA3-D090-43C8-B67C-C4D420328AC0}" type="datetimeFigureOut">
              <a:rPr lang="is-IS" smtClean="0"/>
              <a:pPr/>
              <a:t>28.4.2009</a:t>
            </a:fld>
            <a:endParaRPr lang="is-I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06F46-FF32-4EBB-8C3F-2D7678C3DC97}" type="slidenum">
              <a:rPr lang="is-IS" smtClean="0"/>
              <a:pPr/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F7AA3-D090-43C8-B67C-C4D420328AC0}" type="datetimeFigureOut">
              <a:rPr lang="is-IS" smtClean="0"/>
              <a:pPr/>
              <a:t>28.4.2009</a:t>
            </a:fld>
            <a:endParaRPr lang="is-I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06F46-FF32-4EBB-8C3F-2D7678C3DC97}" type="slidenum">
              <a:rPr lang="is-IS" smtClean="0"/>
              <a:pPr/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s-I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F7AA3-D090-43C8-B67C-C4D420328AC0}" type="datetimeFigureOut">
              <a:rPr lang="is-IS" smtClean="0"/>
              <a:pPr/>
              <a:t>28.4.2009</a:t>
            </a:fld>
            <a:endParaRPr lang="is-I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06F46-FF32-4EBB-8C3F-2D7678C3DC97}" type="slidenum">
              <a:rPr lang="is-IS" smtClean="0"/>
              <a:pPr/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F7AA3-D090-43C8-B67C-C4D420328AC0}" type="datetimeFigureOut">
              <a:rPr lang="is-IS" smtClean="0"/>
              <a:pPr/>
              <a:t>28.4.2009</a:t>
            </a:fld>
            <a:endParaRPr lang="is-I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06F46-FF32-4EBB-8C3F-2D7678C3DC97}" type="slidenum">
              <a:rPr lang="is-IS" smtClean="0"/>
              <a:pPr/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F7AA3-D090-43C8-B67C-C4D420328AC0}" type="datetimeFigureOut">
              <a:rPr lang="is-IS" smtClean="0"/>
              <a:pPr/>
              <a:t>28.4.2009</a:t>
            </a:fld>
            <a:endParaRPr lang="is-I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06F46-FF32-4EBB-8C3F-2D7678C3DC97}" type="slidenum">
              <a:rPr lang="is-IS" smtClean="0"/>
              <a:pPr/>
              <a:t>‹#›</a:t>
            </a:fld>
            <a:endParaRPr lang="is-I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4F7AA3-D090-43C8-B67C-C4D420328AC0}" type="datetimeFigureOut">
              <a:rPr lang="is-IS" smtClean="0"/>
              <a:pPr/>
              <a:t>28.4.2009</a:t>
            </a:fld>
            <a:endParaRPr lang="is-I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s-I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F06F46-FF32-4EBB-8C3F-2D7678C3DC97}" type="slidenum">
              <a:rPr lang="is-IS" smtClean="0"/>
              <a:pPr/>
              <a:t>‹#›</a:t>
            </a:fld>
            <a:endParaRPr lang="is-I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s-I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Skipting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eftir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svæðum</a:t>
            </a:r>
            <a:r>
              <a:rPr lang="en-US" baseline="0" dirty="0" smtClean="0"/>
              <a:t> 2008</a:t>
            </a:r>
            <a:endParaRPr lang="is-IS" dirty="0"/>
          </a:p>
        </p:txBody>
      </p:sp>
      <p:graphicFrame>
        <p:nvGraphicFramePr>
          <p:cNvPr id="5" name="Chart 4"/>
          <p:cNvGraphicFramePr>
            <a:graphicFrameLocks/>
          </p:cNvGraphicFramePr>
          <p:nvPr/>
        </p:nvGraphicFramePr>
        <p:xfrm>
          <a:off x="1071538" y="1428736"/>
          <a:ext cx="7358114" cy="4857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285720" y="6273225"/>
            <a:ext cx="871543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3200" b="1" cap="none" spc="0" dirty="0" err="1" smtClean="0">
                <a:ln/>
                <a:solidFill>
                  <a:schemeClr val="accent3"/>
                </a:solidFill>
                <a:effectLst/>
              </a:rPr>
              <a:t>Landgræðsluskógur</a:t>
            </a:r>
            <a:r>
              <a:rPr lang="en-US" sz="3200" b="1" cap="none" spc="0" baseline="0" dirty="0" smtClean="0">
                <a:ln/>
                <a:solidFill>
                  <a:schemeClr val="accent3"/>
                </a:solidFill>
                <a:effectLst/>
              </a:rPr>
              <a:t> á </a:t>
            </a:r>
            <a:r>
              <a:rPr lang="en-US" sz="3200" b="1" cap="none" spc="0" baseline="0" dirty="0" err="1" smtClean="0">
                <a:ln/>
                <a:solidFill>
                  <a:schemeClr val="accent3"/>
                </a:solidFill>
                <a:effectLst/>
              </a:rPr>
              <a:t>Fellsmörk</a:t>
            </a:r>
            <a:r>
              <a:rPr lang="en-US" sz="3200" b="1" cap="none" spc="0" baseline="0" dirty="0" smtClean="0">
                <a:ln/>
                <a:solidFill>
                  <a:schemeClr val="accent3"/>
                </a:solidFill>
                <a:effectLst/>
              </a:rPr>
              <a:t>  2006-2008</a:t>
            </a:r>
            <a:endParaRPr lang="en-US" sz="32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Skipting</a:t>
            </a:r>
            <a:r>
              <a:rPr lang="en-US" dirty="0" smtClean="0"/>
              <a:t> </a:t>
            </a:r>
            <a:r>
              <a:rPr lang="en-US" dirty="0" err="1" smtClean="0"/>
              <a:t>eftir</a:t>
            </a:r>
            <a:r>
              <a:rPr lang="en-US" dirty="0" smtClean="0"/>
              <a:t> </a:t>
            </a:r>
            <a:r>
              <a:rPr lang="en-US" dirty="0" err="1" smtClean="0"/>
              <a:t>trjátegundum</a:t>
            </a:r>
            <a:r>
              <a:rPr lang="en-US" dirty="0" smtClean="0"/>
              <a:t> </a:t>
            </a:r>
            <a:r>
              <a:rPr lang="en-US" baseline="0" dirty="0" smtClean="0"/>
              <a:t> 2008</a:t>
            </a:r>
            <a:endParaRPr lang="is-IS" dirty="0"/>
          </a:p>
        </p:txBody>
      </p:sp>
      <p:graphicFrame>
        <p:nvGraphicFramePr>
          <p:cNvPr id="3" name="Chart 2"/>
          <p:cNvGraphicFramePr/>
          <p:nvPr/>
        </p:nvGraphicFramePr>
        <p:xfrm>
          <a:off x="1428728" y="1000108"/>
          <a:ext cx="7215238" cy="5500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3"/>
          <p:cNvSpPr/>
          <p:nvPr/>
        </p:nvSpPr>
        <p:spPr>
          <a:xfrm>
            <a:off x="285720" y="6273225"/>
            <a:ext cx="871543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3200" b="1" cap="none" spc="0" dirty="0" err="1" smtClean="0">
                <a:ln/>
                <a:solidFill>
                  <a:schemeClr val="accent3"/>
                </a:solidFill>
                <a:effectLst/>
              </a:rPr>
              <a:t>Landgræðsluskógur</a:t>
            </a:r>
            <a:r>
              <a:rPr lang="en-US" sz="3200" b="1" cap="none" spc="0" baseline="0" dirty="0" smtClean="0">
                <a:ln/>
                <a:solidFill>
                  <a:schemeClr val="accent3"/>
                </a:solidFill>
                <a:effectLst/>
              </a:rPr>
              <a:t> á </a:t>
            </a:r>
            <a:r>
              <a:rPr lang="en-US" sz="3200" b="1" cap="none" spc="0" baseline="0" dirty="0" err="1" smtClean="0">
                <a:ln/>
                <a:solidFill>
                  <a:schemeClr val="accent3"/>
                </a:solidFill>
                <a:effectLst/>
              </a:rPr>
              <a:t>Fellsmörk</a:t>
            </a:r>
            <a:r>
              <a:rPr lang="en-US" sz="3200" b="1" cap="none" spc="0" baseline="0" dirty="0" smtClean="0">
                <a:ln/>
                <a:solidFill>
                  <a:schemeClr val="accent3"/>
                </a:solidFill>
                <a:effectLst/>
              </a:rPr>
              <a:t>  2006-2008</a:t>
            </a:r>
            <a:endParaRPr lang="en-US" sz="32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/>
        </p:nvGraphicFramePr>
        <p:xfrm>
          <a:off x="285720" y="214290"/>
          <a:ext cx="8358246" cy="6500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3"/>
          <p:cNvSpPr/>
          <p:nvPr/>
        </p:nvSpPr>
        <p:spPr>
          <a:xfrm>
            <a:off x="285720" y="6273225"/>
            <a:ext cx="871543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3200" b="1" cap="none" spc="0" dirty="0" err="1" smtClean="0">
                <a:ln/>
                <a:solidFill>
                  <a:schemeClr val="accent3"/>
                </a:solidFill>
                <a:effectLst/>
              </a:rPr>
              <a:t>Landgræðsluskógur</a:t>
            </a:r>
            <a:r>
              <a:rPr lang="en-US" sz="3200" b="1" cap="none" spc="0" baseline="0" dirty="0" smtClean="0">
                <a:ln/>
                <a:solidFill>
                  <a:schemeClr val="accent3"/>
                </a:solidFill>
                <a:effectLst/>
              </a:rPr>
              <a:t> á </a:t>
            </a:r>
            <a:r>
              <a:rPr lang="en-US" sz="3200" b="1" cap="none" spc="0" baseline="0" dirty="0" err="1" smtClean="0">
                <a:ln/>
                <a:solidFill>
                  <a:schemeClr val="accent3"/>
                </a:solidFill>
                <a:effectLst/>
              </a:rPr>
              <a:t>Fellsmörk</a:t>
            </a:r>
            <a:r>
              <a:rPr lang="en-US" sz="3200" b="1" cap="none" spc="0" baseline="0" dirty="0" smtClean="0">
                <a:ln/>
                <a:solidFill>
                  <a:schemeClr val="accent3"/>
                </a:solidFill>
                <a:effectLst/>
              </a:rPr>
              <a:t>  2006-2008</a:t>
            </a:r>
            <a:endParaRPr lang="en-US" sz="32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/>
        </p:nvGraphicFramePr>
        <p:xfrm>
          <a:off x="0" y="0"/>
          <a:ext cx="9144000" cy="62150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3"/>
          <p:cNvSpPr/>
          <p:nvPr/>
        </p:nvSpPr>
        <p:spPr>
          <a:xfrm>
            <a:off x="285720" y="6273225"/>
            <a:ext cx="871543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3200" b="1" cap="none" spc="0" dirty="0" err="1" smtClean="0">
                <a:ln/>
                <a:solidFill>
                  <a:schemeClr val="accent3"/>
                </a:solidFill>
                <a:effectLst/>
              </a:rPr>
              <a:t>Landgræðsluskógur</a:t>
            </a:r>
            <a:r>
              <a:rPr lang="en-US" sz="3200" b="1" cap="none" spc="0" baseline="0" dirty="0" smtClean="0">
                <a:ln/>
                <a:solidFill>
                  <a:schemeClr val="accent3"/>
                </a:solidFill>
                <a:effectLst/>
              </a:rPr>
              <a:t> á </a:t>
            </a:r>
            <a:r>
              <a:rPr lang="en-US" sz="3200" b="1" cap="none" spc="0" baseline="0" dirty="0" err="1" smtClean="0">
                <a:ln/>
                <a:solidFill>
                  <a:schemeClr val="accent3"/>
                </a:solidFill>
                <a:effectLst/>
              </a:rPr>
              <a:t>Fellsmörk</a:t>
            </a:r>
            <a:r>
              <a:rPr lang="en-US" sz="3200" b="1" cap="none" spc="0" baseline="0" dirty="0" smtClean="0">
                <a:ln/>
                <a:solidFill>
                  <a:schemeClr val="accent3"/>
                </a:solidFill>
                <a:effectLst/>
              </a:rPr>
              <a:t>  2006-2008</a:t>
            </a:r>
            <a:endParaRPr lang="en-US" sz="32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/>
        </p:nvGraphicFramePr>
        <p:xfrm>
          <a:off x="0" y="0"/>
          <a:ext cx="8929718" cy="6572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/>
          <p:cNvSpPr/>
          <p:nvPr/>
        </p:nvSpPr>
        <p:spPr>
          <a:xfrm>
            <a:off x="285720" y="6273225"/>
            <a:ext cx="871543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3200" b="1" cap="none" spc="0" dirty="0" err="1" smtClean="0">
                <a:ln/>
                <a:solidFill>
                  <a:schemeClr val="accent3"/>
                </a:solidFill>
                <a:effectLst/>
              </a:rPr>
              <a:t>Landgræðsluskógur</a:t>
            </a:r>
            <a:r>
              <a:rPr lang="en-US" sz="3200" b="1" cap="none" spc="0" baseline="0" dirty="0" smtClean="0">
                <a:ln/>
                <a:solidFill>
                  <a:schemeClr val="accent3"/>
                </a:solidFill>
                <a:effectLst/>
              </a:rPr>
              <a:t> á </a:t>
            </a:r>
            <a:r>
              <a:rPr lang="en-US" sz="3200" b="1" cap="none" spc="0" baseline="0" dirty="0" err="1" smtClean="0">
                <a:ln/>
                <a:solidFill>
                  <a:schemeClr val="accent3"/>
                </a:solidFill>
                <a:effectLst/>
              </a:rPr>
              <a:t>Fellsmörk</a:t>
            </a:r>
            <a:r>
              <a:rPr lang="en-US" sz="3200" b="1" cap="none" spc="0" baseline="0" dirty="0" smtClean="0">
                <a:ln/>
                <a:solidFill>
                  <a:schemeClr val="accent3"/>
                </a:solidFill>
                <a:effectLst/>
              </a:rPr>
              <a:t>  2006-2008</a:t>
            </a:r>
            <a:endParaRPr lang="en-US" sz="32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Straight Connector 3"/>
          <p:cNvCxnSpPr/>
          <p:nvPr/>
        </p:nvCxnSpPr>
        <p:spPr>
          <a:xfrm rot="5400000" flipH="1" flipV="1">
            <a:off x="6965173" y="3178967"/>
            <a:ext cx="285752" cy="214314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6929454" y="4143380"/>
            <a:ext cx="214314" cy="142876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7000892" y="3786190"/>
            <a:ext cx="285752" cy="142876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/>
        </p:nvGraphicFramePr>
        <p:xfrm>
          <a:off x="0" y="0"/>
          <a:ext cx="8572528" cy="64293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3"/>
          <p:cNvSpPr/>
          <p:nvPr/>
        </p:nvSpPr>
        <p:spPr>
          <a:xfrm>
            <a:off x="285720" y="6273225"/>
            <a:ext cx="871543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3200" b="1" cap="none" spc="0" dirty="0" err="1" smtClean="0">
                <a:ln/>
                <a:solidFill>
                  <a:schemeClr val="accent3"/>
                </a:solidFill>
                <a:effectLst/>
              </a:rPr>
              <a:t>Landgræðsluskógur</a:t>
            </a:r>
            <a:r>
              <a:rPr lang="en-US" sz="3200" b="1" cap="none" spc="0" baseline="0" dirty="0" smtClean="0">
                <a:ln/>
                <a:solidFill>
                  <a:schemeClr val="accent3"/>
                </a:solidFill>
                <a:effectLst/>
              </a:rPr>
              <a:t> á </a:t>
            </a:r>
            <a:r>
              <a:rPr lang="en-US" sz="3200" b="1" cap="none" spc="0" baseline="0" dirty="0" err="1" smtClean="0">
                <a:ln/>
                <a:solidFill>
                  <a:schemeClr val="accent3"/>
                </a:solidFill>
                <a:effectLst/>
              </a:rPr>
              <a:t>Fellsmörk</a:t>
            </a:r>
            <a:r>
              <a:rPr lang="en-US" sz="3200" b="1" cap="none" spc="0" baseline="0" dirty="0" smtClean="0">
                <a:ln/>
                <a:solidFill>
                  <a:schemeClr val="accent3"/>
                </a:solidFill>
                <a:effectLst/>
              </a:rPr>
              <a:t>  2006-2008</a:t>
            </a:r>
            <a:endParaRPr lang="en-US" sz="32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/>
        </p:nvGraphicFramePr>
        <p:xfrm>
          <a:off x="0" y="0"/>
          <a:ext cx="9001156" cy="6643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3"/>
          <p:cNvSpPr/>
          <p:nvPr/>
        </p:nvSpPr>
        <p:spPr>
          <a:xfrm>
            <a:off x="285720" y="6273225"/>
            <a:ext cx="871543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3200" b="1" cap="none" spc="0" dirty="0" err="1" smtClean="0">
                <a:ln/>
                <a:solidFill>
                  <a:schemeClr val="accent3"/>
                </a:solidFill>
                <a:effectLst/>
              </a:rPr>
              <a:t>Landgræðsluskógur</a:t>
            </a:r>
            <a:r>
              <a:rPr lang="en-US" sz="3200" b="1" cap="none" spc="0" baseline="0" dirty="0" smtClean="0">
                <a:ln/>
                <a:solidFill>
                  <a:schemeClr val="accent3"/>
                </a:solidFill>
                <a:effectLst/>
              </a:rPr>
              <a:t> á </a:t>
            </a:r>
            <a:r>
              <a:rPr lang="en-US" sz="3200" b="1" cap="none" spc="0" baseline="0" dirty="0" err="1" smtClean="0">
                <a:ln/>
                <a:solidFill>
                  <a:schemeClr val="accent3"/>
                </a:solidFill>
                <a:effectLst/>
              </a:rPr>
              <a:t>Fellsmörk</a:t>
            </a:r>
            <a:r>
              <a:rPr lang="en-US" sz="3200" b="1" cap="none" spc="0" baseline="0" dirty="0" smtClean="0">
                <a:ln/>
                <a:solidFill>
                  <a:schemeClr val="accent3"/>
                </a:solidFill>
                <a:effectLst/>
              </a:rPr>
              <a:t>  2006-2008</a:t>
            </a:r>
            <a:endParaRPr lang="en-US" sz="32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/>
        </p:nvGraphicFramePr>
        <p:xfrm>
          <a:off x="0" y="0"/>
          <a:ext cx="9144000" cy="6286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3"/>
          <p:cNvSpPr/>
          <p:nvPr/>
        </p:nvSpPr>
        <p:spPr>
          <a:xfrm>
            <a:off x="285720" y="6273225"/>
            <a:ext cx="871543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3200" b="1" cap="none" spc="0" dirty="0" err="1" smtClean="0">
                <a:ln/>
                <a:solidFill>
                  <a:schemeClr val="accent3"/>
                </a:solidFill>
                <a:effectLst/>
              </a:rPr>
              <a:t>Landgræðsluskógur</a:t>
            </a:r>
            <a:r>
              <a:rPr lang="en-US" sz="3200" b="1" cap="none" spc="0" baseline="0" dirty="0" smtClean="0">
                <a:ln/>
                <a:solidFill>
                  <a:schemeClr val="accent3"/>
                </a:solidFill>
                <a:effectLst/>
              </a:rPr>
              <a:t> á </a:t>
            </a:r>
            <a:r>
              <a:rPr lang="en-US" sz="3200" b="1" cap="none" spc="0" baseline="0" dirty="0" err="1" smtClean="0">
                <a:ln/>
                <a:solidFill>
                  <a:schemeClr val="accent3"/>
                </a:solidFill>
                <a:effectLst/>
              </a:rPr>
              <a:t>Fellsmörk</a:t>
            </a:r>
            <a:r>
              <a:rPr lang="en-US" sz="3200" b="1" cap="none" spc="0" baseline="0" dirty="0" smtClean="0">
                <a:ln/>
                <a:solidFill>
                  <a:schemeClr val="accent3"/>
                </a:solidFill>
                <a:effectLst/>
              </a:rPr>
              <a:t>  2006-2008</a:t>
            </a:r>
            <a:endParaRPr lang="en-US" sz="32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/>
        </p:nvGraphicFramePr>
        <p:xfrm>
          <a:off x="0" y="0"/>
          <a:ext cx="885828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/>
          <p:cNvSpPr/>
          <p:nvPr/>
        </p:nvSpPr>
        <p:spPr>
          <a:xfrm>
            <a:off x="285720" y="6273225"/>
            <a:ext cx="871543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3200" b="1" cap="none" spc="0" dirty="0" err="1" smtClean="0">
                <a:ln/>
                <a:solidFill>
                  <a:schemeClr val="accent3"/>
                </a:solidFill>
                <a:effectLst/>
              </a:rPr>
              <a:t>Landgræðsluskógur</a:t>
            </a:r>
            <a:r>
              <a:rPr lang="en-US" sz="3200" b="1" cap="none" spc="0" baseline="0" dirty="0" smtClean="0">
                <a:ln/>
                <a:solidFill>
                  <a:schemeClr val="accent3"/>
                </a:solidFill>
                <a:effectLst/>
              </a:rPr>
              <a:t> á </a:t>
            </a:r>
            <a:r>
              <a:rPr lang="en-US" sz="3200" b="1" cap="none" spc="0" baseline="0" dirty="0" err="1" smtClean="0">
                <a:ln/>
                <a:solidFill>
                  <a:schemeClr val="accent3"/>
                </a:solidFill>
                <a:effectLst/>
              </a:rPr>
              <a:t>Fellsmörk</a:t>
            </a:r>
            <a:r>
              <a:rPr lang="en-US" sz="3200" b="1" cap="none" spc="0" baseline="0" dirty="0" smtClean="0">
                <a:ln/>
                <a:solidFill>
                  <a:schemeClr val="accent3"/>
                </a:solidFill>
                <a:effectLst/>
              </a:rPr>
              <a:t>  2006-2008</a:t>
            </a:r>
            <a:endParaRPr lang="en-US" sz="32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</TotalTime>
  <Words>169</Words>
  <Application>Microsoft Office PowerPoint</Application>
  <PresentationFormat>On-screen Show (4:3)</PresentationFormat>
  <Paragraphs>51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Skipting eftir svæðum 2008</vt:lpstr>
      <vt:lpstr>Skipting eftir trjátegundum  2008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Skyrr ehf.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Skipting eftir svæðum 2008</dc:title>
  <dc:creator>k99122</dc:creator>
  <cp:lastModifiedBy>k99122</cp:lastModifiedBy>
  <cp:revision>8</cp:revision>
  <dcterms:created xsi:type="dcterms:W3CDTF">2009-04-26T15:00:13Z</dcterms:created>
  <dcterms:modified xsi:type="dcterms:W3CDTF">2009-04-28T22:53:07Z</dcterms:modified>
</cp:coreProperties>
</file>